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61" r:id="rId3"/>
    <p:sldId id="265" r:id="rId4"/>
    <p:sldId id="258" r:id="rId5"/>
    <p:sldId id="268" r:id="rId6"/>
    <p:sldId id="259" r:id="rId7"/>
    <p:sldId id="266" r:id="rId8"/>
    <p:sldId id="260" r:id="rId9"/>
    <p:sldId id="272" r:id="rId10"/>
    <p:sldId id="270" r:id="rId11"/>
    <p:sldId id="273" r:id="rId12"/>
    <p:sldId id="263" r:id="rId13"/>
    <p:sldId id="271" r:id="rId14"/>
    <p:sldId id="275" r:id="rId15"/>
    <p:sldId id="274" r:id="rId16"/>
    <p:sldId id="264"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8B8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BA111-BD9D-36D8-BB8F-9E3DF9018A45}" v="167" dt="2022-03-11T02:56:14.176"/>
    <p1510:client id="{0C371FC9-2230-41C9-935A-DEF3E1159B81}" v="452" dt="2022-01-30T07:15:50.901"/>
    <p1510:client id="{2138AEDD-F057-573F-0DD3-EE6A94D870C8}" v="17" dt="2022-02-12T01:53:16.182"/>
    <p1510:client id="{3E6F4CC2-B1ED-80B9-96ED-C230C4A08009}" v="671" dt="2022-03-09T02:11:34.663"/>
    <p1510:client id="{6EB880C9-CBD3-C1AD-6D97-B9FFA771A3FC}" v="1865" dt="2022-02-13T04:06:03.404"/>
    <p1510:client id="{75BEC426-C3C2-ACEF-4534-6E0362F7CD99}" v="90" dt="2022-02-14T02:21:57.158"/>
    <p1510:client id="{824C42EF-3A66-49AD-8518-352DCDAEFF8D}" v="241" dt="2022-02-16T22:51:49.279"/>
    <p1510:client id="{8EB68C1F-8B12-897B-1507-51AB9DF242F9}" v="29" dt="2022-03-04T22:59:58.060"/>
    <p1510:client id="{9AE2D97A-7C3C-803E-83EE-BD750EAE2C03}" v="131" dt="2022-02-25T04:39:10.022"/>
    <p1510:client id="{DE0E4649-84CB-CC99-4233-9A2AB72BFF4A}" v="935" dt="2022-03-15T03:41:45.142"/>
    <p1510:client id="{ED013CCA-7D89-269C-9E2C-99F3C5F6E093}" v="215" dt="2022-03-18T06:04:00.712"/>
    <p1510:client id="{F26B3340-0C7A-7F53-9518-3B3D6B056020}" v="15" dt="2022-03-19T05:59:16.740"/>
    <p1510:client id="{F4F0014E-D2C8-CCEB-F5DF-0E5EC483036B}" v="545" dt="2022-02-12T01:38:57.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3" autoAdjust="0"/>
    <p:restoredTop sz="94660"/>
  </p:normalViewPr>
  <p:slideViewPr>
    <p:cSldViewPr snapToGrid="0">
      <p:cViewPr>
        <p:scale>
          <a:sx n="60" d="100"/>
          <a:sy n="60" d="100"/>
        </p:scale>
        <p:origin x="7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20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Arial"/>
                <a:ea typeface="Arial"/>
                <a:cs typeface="Arial"/>
              </a:defRPr>
            </a:pPr>
            <a:r>
              <a:rPr lang="en-US"/>
              <a:t>Mean Healthy Tissue At Week Eleven For All Species</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Arial"/>
              <a:ea typeface="Arial"/>
              <a:cs typeface="Arial"/>
            </a:defRPr>
          </a:pPr>
          <a:endParaRPr lang="en-US"/>
        </a:p>
      </c:txPr>
    </c:title>
    <c:autoTitleDeleted val="0"/>
    <c:plotArea>
      <c:layout/>
      <c:barChart>
        <c:barDir val="col"/>
        <c:grouping val="clustered"/>
        <c:varyColors val="0"/>
        <c:ser>
          <c:idx val="0"/>
          <c:order val="0"/>
          <c:tx>
            <c:strRef>
              <c:f>'[Book 2.xlsx]Sheet1'!$C$1</c:f>
              <c:strCache>
                <c:ptCount val="1"/>
              </c:strCache>
            </c:strRef>
          </c:tx>
          <c:spPr>
            <a:solidFill>
              <a:schemeClr val="accent1"/>
            </a:solidFill>
            <a:ln>
              <a:noFill/>
            </a:ln>
            <a:effectLst/>
          </c:spPr>
          <c:invertIfNegative val="0"/>
          <c:cat>
            <c:multiLvlStrRef>
              <c:f>'[Book 2.xlsx]Sheet1'!$A$2:$B$10</c:f>
              <c:multiLvlStrCache>
                <c:ptCount val="9"/>
                <c:lvl>
                  <c:pt idx="0">
                    <c:v>Entire</c:v>
                  </c:pt>
                  <c:pt idx="1">
                    <c:v>Entire</c:v>
                  </c:pt>
                  <c:pt idx="2">
                    <c:v>Entire</c:v>
                  </c:pt>
                  <c:pt idx="3">
                    <c:v>Entire</c:v>
                  </c:pt>
                  <c:pt idx="5">
                    <c:v>Sieved</c:v>
                  </c:pt>
                  <c:pt idx="6">
                    <c:v>Sieved</c:v>
                  </c:pt>
                  <c:pt idx="7">
                    <c:v>Sieved</c:v>
                  </c:pt>
                  <c:pt idx="8">
                    <c:v>Sieved</c:v>
                  </c:pt>
                </c:lvl>
                <c:lvl>
                  <c:pt idx="0">
                    <c:v>C</c:v>
                  </c:pt>
                  <c:pt idx="1">
                    <c:v>H</c:v>
                  </c:pt>
                  <c:pt idx="2">
                    <c:v>P</c:v>
                  </c:pt>
                  <c:pt idx="3">
                    <c:v>S</c:v>
                  </c:pt>
                  <c:pt idx="5">
                    <c:v>C</c:v>
                  </c:pt>
                  <c:pt idx="6">
                    <c:v>H</c:v>
                  </c:pt>
                  <c:pt idx="7">
                    <c:v>P</c:v>
                  </c:pt>
                  <c:pt idx="8">
                    <c:v>S</c:v>
                  </c:pt>
                </c:lvl>
              </c:multiLvlStrCache>
            </c:multiLvlStrRef>
          </c:cat>
          <c:val>
            <c:numRef>
              <c:f>'[Book 2.xlsx]Sheet1'!$C$2:$C$10</c:f>
              <c:numCache>
                <c:formatCode>General</c:formatCode>
                <c:ptCount val="9"/>
              </c:numCache>
            </c:numRef>
          </c:val>
          <c:extLst>
            <c:ext xmlns:c16="http://schemas.microsoft.com/office/drawing/2014/chart" uri="{C3380CC4-5D6E-409C-BE32-E72D297353CC}">
              <c16:uniqueId val="{00000000-5224-4225-B51E-3C9ED417C859}"/>
            </c:ext>
          </c:extLst>
        </c:ser>
        <c:ser>
          <c:idx val="1"/>
          <c:order val="1"/>
          <c:tx>
            <c:strRef>
              <c:f>'[Book 2.xlsx]Sheet1'!$D$1</c:f>
              <c:strCache>
                <c:ptCount val="1"/>
                <c:pt idx="0">
                  <c:v>Mean(%healthy)</c:v>
                </c:pt>
              </c:strCache>
            </c:strRef>
          </c:tx>
          <c:spPr>
            <a:solidFill>
              <a:srgbClr val="C00000"/>
            </a:solidFill>
            <a:ln>
              <a:noFill/>
            </a:ln>
            <a:effectLst/>
          </c:spPr>
          <c:invertIfNegative val="0"/>
          <c:cat>
            <c:multiLvlStrRef>
              <c:f>'[Book 2.xlsx]Sheet1'!$A$2:$B$10</c:f>
              <c:multiLvlStrCache>
                <c:ptCount val="9"/>
                <c:lvl>
                  <c:pt idx="0">
                    <c:v>Entire</c:v>
                  </c:pt>
                  <c:pt idx="1">
                    <c:v>Entire</c:v>
                  </c:pt>
                  <c:pt idx="2">
                    <c:v>Entire</c:v>
                  </c:pt>
                  <c:pt idx="3">
                    <c:v>Entire</c:v>
                  </c:pt>
                  <c:pt idx="5">
                    <c:v>Sieved</c:v>
                  </c:pt>
                  <c:pt idx="6">
                    <c:v>Sieved</c:v>
                  </c:pt>
                  <c:pt idx="7">
                    <c:v>Sieved</c:v>
                  </c:pt>
                  <c:pt idx="8">
                    <c:v>Sieved</c:v>
                  </c:pt>
                </c:lvl>
                <c:lvl>
                  <c:pt idx="0">
                    <c:v>C</c:v>
                  </c:pt>
                  <c:pt idx="1">
                    <c:v>H</c:v>
                  </c:pt>
                  <c:pt idx="2">
                    <c:v>P</c:v>
                  </c:pt>
                  <c:pt idx="3">
                    <c:v>S</c:v>
                  </c:pt>
                  <c:pt idx="5">
                    <c:v>C</c:v>
                  </c:pt>
                  <c:pt idx="6">
                    <c:v>H</c:v>
                  </c:pt>
                  <c:pt idx="7">
                    <c:v>P</c:v>
                  </c:pt>
                  <c:pt idx="8">
                    <c:v>S</c:v>
                  </c:pt>
                </c:lvl>
              </c:multiLvlStrCache>
            </c:multiLvlStrRef>
          </c:cat>
          <c:val>
            <c:numRef>
              <c:f>'[Book 2.xlsx]Sheet1'!$D$2:$D$10</c:f>
              <c:numCache>
                <c:formatCode>General</c:formatCode>
                <c:ptCount val="9"/>
                <c:pt idx="0">
                  <c:v>17.68707483</c:v>
                </c:pt>
                <c:pt idx="1">
                  <c:v>32.993197279999997</c:v>
                </c:pt>
                <c:pt idx="2">
                  <c:v>21.428571430000002</c:v>
                </c:pt>
                <c:pt idx="3">
                  <c:v>24.829931970000001</c:v>
                </c:pt>
                <c:pt idx="5">
                  <c:v>30.6122449</c:v>
                </c:pt>
                <c:pt idx="6">
                  <c:v>30.952380949999998</c:v>
                </c:pt>
                <c:pt idx="7">
                  <c:v>44.217687079999997</c:v>
                </c:pt>
                <c:pt idx="8">
                  <c:v>22.44897959</c:v>
                </c:pt>
              </c:numCache>
            </c:numRef>
          </c:val>
          <c:extLst>
            <c:ext xmlns:c16="http://schemas.microsoft.com/office/drawing/2014/chart" uri="{C3380CC4-5D6E-409C-BE32-E72D297353CC}">
              <c16:uniqueId val="{00000001-5224-4225-B51E-3C9ED417C859}"/>
            </c:ext>
          </c:extLst>
        </c:ser>
        <c:dLbls>
          <c:showLegendKey val="0"/>
          <c:showVal val="0"/>
          <c:showCatName val="0"/>
          <c:showSerName val="0"/>
          <c:showPercent val="0"/>
          <c:showBubbleSize val="0"/>
        </c:dLbls>
        <c:gapWidth val="150"/>
        <c:axId val="1515039816"/>
        <c:axId val="1851417688"/>
      </c:barChart>
      <c:catAx>
        <c:axId val="1515039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1417688"/>
        <c:crosses val="autoZero"/>
        <c:auto val="1"/>
        <c:lblAlgn val="ctr"/>
        <c:lblOffset val="100"/>
        <c:noMultiLvlLbl val="0"/>
      </c:catAx>
      <c:valAx>
        <c:axId val="1851417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Mean Healthy Tissue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5039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4/8/2022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4/8/2022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4/8/2022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4/8/2022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2" name="Picture 12" descr="A picture containing grass, outdoor, sky, field&#10;&#10;Description automatically generated">
            <a:extLst>
              <a:ext uri="{FF2B5EF4-FFF2-40B4-BE49-F238E27FC236}">
                <a16:creationId xmlns:a16="http://schemas.microsoft.com/office/drawing/2014/main" id="{A5EE63B2-A0F5-4959-A0E6-A7DFAB6B7577}"/>
              </a:ext>
            </a:extLst>
          </p:cNvPr>
          <p:cNvPicPr>
            <a:picLocks noChangeAspect="1"/>
          </p:cNvPicPr>
          <p:nvPr/>
        </p:nvPicPr>
        <p:blipFill rotWithShape="1">
          <a:blip r:embed="rId2"/>
          <a:srcRect l="12062" r="5505"/>
          <a:stretch/>
        </p:blipFill>
        <p:spPr>
          <a:xfrm>
            <a:off x="20" y="10"/>
            <a:ext cx="7537684" cy="6857990"/>
          </a:xfrm>
          <a:prstGeom prst="rect">
            <a:avLst/>
          </a:prstGeom>
        </p:spPr>
      </p:pic>
      <p:sp>
        <p:nvSpPr>
          <p:cNvPr id="2" name="Title 1"/>
          <p:cNvSpPr>
            <a:spLocks noGrp="1"/>
          </p:cNvSpPr>
          <p:nvPr>
            <p:ph type="ctrTitle"/>
          </p:nvPr>
        </p:nvSpPr>
        <p:spPr>
          <a:xfrm>
            <a:off x="101139" y="199938"/>
            <a:ext cx="7321921" cy="2768695"/>
          </a:xfrm>
          <a:solidFill>
            <a:schemeClr val="bg1">
              <a:alpha val="80000"/>
            </a:schemeClr>
          </a:solidFill>
          <a:ln>
            <a:solidFill>
              <a:schemeClr val="tx1">
                <a:lumMod val="75000"/>
                <a:lumOff val="25000"/>
              </a:schemeClr>
            </a:solidFill>
          </a:ln>
        </p:spPr>
        <p:txBody>
          <a:bodyPr vert="horz" lIns="182880" tIns="182880" rIns="182880" bIns="182880" rtlCol="0" anchor="ctr">
            <a:normAutofit fontScale="90000"/>
          </a:bodyPr>
          <a:lstStyle/>
          <a:p>
            <a:r>
              <a:rPr lang="en-US" sz="3600" dirty="0">
                <a:solidFill>
                  <a:schemeClr val="tx1">
                    <a:lumMod val="85000"/>
                    <a:lumOff val="15000"/>
                  </a:schemeClr>
                </a:solidFill>
                <a:latin typeface="Arial"/>
                <a:cs typeface="Arial"/>
              </a:rPr>
              <a:t>Multi-Species Fog Cultivation and Trait Measurements Of Biocrust to use for and inform restoration Recipes</a:t>
            </a:r>
            <a:br>
              <a:rPr lang="en-US" sz="1100" dirty="0">
                <a:latin typeface="Arial"/>
              </a:rPr>
            </a:br>
            <a:br>
              <a:rPr lang="en-US" sz="1100" dirty="0">
                <a:latin typeface="Arial"/>
              </a:rPr>
            </a:br>
            <a:br>
              <a:rPr lang="en-US" sz="1100" dirty="0">
                <a:latin typeface="Arial"/>
              </a:rPr>
            </a:br>
            <a:r>
              <a:rPr lang="en-US" sz="1800" b="1" dirty="0">
                <a:solidFill>
                  <a:schemeClr val="tx1">
                    <a:lumMod val="85000"/>
                    <a:lumOff val="15000"/>
                  </a:schemeClr>
                </a:solidFill>
                <a:latin typeface="Arial"/>
                <a:cs typeface="Arial"/>
              </a:rPr>
              <a:t>Brianne Cooke</a:t>
            </a:r>
          </a:p>
        </p:txBody>
      </p:sp>
      <p:sp>
        <p:nvSpPr>
          <p:cNvPr id="27" name="Rectangle 26">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618529" y="699757"/>
            <a:ext cx="4478749" cy="5162405"/>
          </a:xfrm>
        </p:spPr>
        <p:txBody>
          <a:bodyPr vert="horz" lIns="91440" tIns="45720" rIns="91440" bIns="45720" rtlCol="0" anchor="ctr">
            <a:normAutofit fontScale="85000" lnSpcReduction="20000"/>
          </a:bodyPr>
          <a:lstStyle/>
          <a:p>
            <a:pPr indent="-228600">
              <a:buFont typeface="Arial" panose="020B0604020202020204" pitchFamily="34" charset="0"/>
              <a:buChar char="•"/>
            </a:pPr>
            <a:endParaRPr lang="en-US" dirty="0">
              <a:solidFill>
                <a:srgbClr val="FFFFFF"/>
              </a:solidFill>
            </a:endParaRPr>
          </a:p>
          <a:p>
            <a:pPr indent="-228600">
              <a:buFont typeface="Arial" panose="020B0604020202020204" pitchFamily="34" charset="0"/>
              <a:buChar char="•"/>
            </a:pPr>
            <a:endParaRPr lang="en-US" dirty="0">
              <a:solidFill>
                <a:srgbClr val="FFFFFF"/>
              </a:solidFill>
            </a:endParaRPr>
          </a:p>
          <a:p>
            <a:pPr indent="-228600">
              <a:buFont typeface="Arial" panose="020B0604020202020204" pitchFamily="34" charset="0"/>
              <a:buChar char="•"/>
            </a:pPr>
            <a:endParaRPr lang="en-US" dirty="0">
              <a:solidFill>
                <a:srgbClr val="FFFFFF"/>
              </a:solidFill>
              <a:latin typeface="Arial"/>
              <a:cs typeface="Arial"/>
            </a:endParaRPr>
          </a:p>
          <a:p>
            <a:pPr indent="-228600">
              <a:buFont typeface="Arial" panose="020B0604020202020204" pitchFamily="34" charset="0"/>
              <a:buChar char="•"/>
            </a:pPr>
            <a:r>
              <a:rPr lang="en-US" sz="2600" b="1" dirty="0">
                <a:solidFill>
                  <a:schemeClr val="tx1"/>
                </a:solidFill>
                <a:latin typeface="Arial"/>
                <a:cs typeface="Arial"/>
              </a:rPr>
              <a:t>Arizona Space Grant Consortium</a:t>
            </a:r>
          </a:p>
          <a:p>
            <a:pPr indent="-228600">
              <a:buFont typeface="Arial" panose="020B0604020202020204" pitchFamily="34" charset="0"/>
              <a:buChar char="•"/>
            </a:pPr>
            <a:endParaRPr lang="en-US" sz="2600" b="1" dirty="0">
              <a:solidFill>
                <a:schemeClr val="tx1"/>
              </a:solidFill>
              <a:latin typeface="Arial"/>
              <a:cs typeface="Arial"/>
            </a:endParaRPr>
          </a:p>
          <a:p>
            <a:pPr indent="-228600">
              <a:buFont typeface="Arial" panose="020B0604020202020204" pitchFamily="34" charset="0"/>
              <a:buChar char="•"/>
            </a:pPr>
            <a:r>
              <a:rPr lang="en-US" sz="2600" b="1" dirty="0">
                <a:solidFill>
                  <a:schemeClr val="tx1"/>
                </a:solidFill>
                <a:latin typeface="Arial"/>
                <a:cs typeface="Arial"/>
              </a:rPr>
              <a:t>April 2022</a:t>
            </a:r>
            <a:endParaRPr lang="en-US" dirty="0">
              <a:solidFill>
                <a:schemeClr val="tx1"/>
              </a:solidFill>
              <a:latin typeface="Arial"/>
              <a:cs typeface="Arial"/>
            </a:endParaRPr>
          </a:p>
          <a:p>
            <a:pPr indent="-228600" algn="l">
              <a:buFont typeface="Arial" panose="020B0604020202020204" pitchFamily="34" charset="0"/>
              <a:buChar char="•"/>
            </a:pPr>
            <a:endParaRPr lang="en-US" dirty="0">
              <a:solidFill>
                <a:srgbClr val="FFFFFF"/>
              </a:solidFill>
              <a:latin typeface="Arial"/>
              <a:cs typeface="Arial"/>
            </a:endParaRPr>
          </a:p>
          <a:p>
            <a:pPr indent="-228600" algn="l">
              <a:buFont typeface="Arial" panose="020B0604020202020204" pitchFamily="34" charset="0"/>
              <a:buChar char="•"/>
            </a:pPr>
            <a:endParaRPr lang="en-US" b="1" u="sng" dirty="0">
              <a:solidFill>
                <a:srgbClr val="FFFFFF"/>
              </a:solidFill>
              <a:latin typeface="Arial"/>
              <a:cs typeface="Arial"/>
            </a:endParaRPr>
          </a:p>
          <a:p>
            <a:pPr indent="-228600">
              <a:buFont typeface="Arial" panose="020B0604020202020204" pitchFamily="34" charset="0"/>
              <a:buChar char="•"/>
            </a:pPr>
            <a:r>
              <a:rPr lang="en-US" u="sng" dirty="0">
                <a:solidFill>
                  <a:schemeClr val="bg1"/>
                </a:solidFill>
                <a:latin typeface="Arial"/>
                <a:cs typeface="Arial"/>
              </a:rPr>
              <a:t>Mentors</a:t>
            </a:r>
            <a:endParaRPr lang="en-US" dirty="0">
              <a:solidFill>
                <a:schemeClr val="bg1"/>
              </a:solidFill>
              <a:latin typeface="Arial"/>
              <a:cs typeface="Arial"/>
            </a:endParaRPr>
          </a:p>
          <a:p>
            <a:pPr indent="-228600">
              <a:buFont typeface="Arial" panose="020B0604020202020204" pitchFamily="34" charset="0"/>
              <a:buChar char="•"/>
            </a:pPr>
            <a:r>
              <a:rPr lang="en-US" dirty="0">
                <a:solidFill>
                  <a:schemeClr val="bg1"/>
                </a:solidFill>
                <a:latin typeface="Arial"/>
                <a:cs typeface="Arial"/>
              </a:rPr>
              <a:t>Jasmine </a:t>
            </a:r>
            <a:r>
              <a:rPr lang="en-US" dirty="0" err="1">
                <a:solidFill>
                  <a:schemeClr val="bg1"/>
                </a:solidFill>
                <a:latin typeface="Arial"/>
                <a:cs typeface="Arial"/>
              </a:rPr>
              <a:t>Anenberg</a:t>
            </a:r>
            <a:r>
              <a:rPr lang="en-US" dirty="0">
                <a:solidFill>
                  <a:schemeClr val="bg1"/>
                </a:solidFill>
                <a:latin typeface="Arial"/>
                <a:cs typeface="Arial"/>
              </a:rPr>
              <a:t>, PhD Student </a:t>
            </a:r>
          </a:p>
          <a:p>
            <a:pPr indent="-228600">
              <a:buFont typeface="Arial" panose="020B0604020202020204" pitchFamily="34" charset="0"/>
              <a:buChar char="•"/>
            </a:pPr>
            <a:r>
              <a:rPr lang="en-US" sz="1700" i="1" dirty="0">
                <a:solidFill>
                  <a:schemeClr val="bg1"/>
                </a:solidFill>
                <a:latin typeface="Arial"/>
                <a:cs typeface="Arial"/>
              </a:rPr>
              <a:t>Northern Arizona University</a:t>
            </a:r>
          </a:p>
          <a:p>
            <a:pPr indent="-228600">
              <a:buFont typeface="Arial" panose="020B0604020202020204" pitchFamily="34" charset="0"/>
              <a:buChar char="•"/>
            </a:pPr>
            <a:r>
              <a:rPr lang="en-US" dirty="0">
                <a:solidFill>
                  <a:schemeClr val="bg1"/>
                </a:solidFill>
                <a:latin typeface="Arial"/>
                <a:cs typeface="Arial"/>
              </a:rPr>
              <a:t>Dr. Anita </a:t>
            </a:r>
            <a:r>
              <a:rPr lang="en-US" dirty="0" err="1">
                <a:solidFill>
                  <a:schemeClr val="bg1"/>
                </a:solidFill>
                <a:latin typeface="Arial"/>
                <a:cs typeface="Arial"/>
              </a:rPr>
              <a:t>Antoninka</a:t>
            </a:r>
            <a:r>
              <a:rPr lang="en-US" dirty="0">
                <a:solidFill>
                  <a:schemeClr val="bg1"/>
                </a:solidFill>
                <a:latin typeface="Arial"/>
                <a:cs typeface="Arial"/>
              </a:rPr>
              <a:t>, Assistant Research Professor</a:t>
            </a:r>
          </a:p>
          <a:p>
            <a:pPr indent="-228600">
              <a:buFont typeface="Arial" panose="020B0604020202020204" pitchFamily="34" charset="0"/>
              <a:buChar char="•"/>
            </a:pPr>
            <a:r>
              <a:rPr lang="en-US" sz="1700" i="1" dirty="0">
                <a:solidFill>
                  <a:schemeClr val="bg1"/>
                </a:solidFill>
                <a:latin typeface="Arial"/>
                <a:cs typeface="Arial"/>
              </a:rPr>
              <a:t>Northern Arizona University</a:t>
            </a:r>
            <a:endParaRPr lang="en-US" i="1" dirty="0">
              <a:solidFill>
                <a:schemeClr val="bg1"/>
              </a:solidFill>
              <a:latin typeface="Arial"/>
              <a:cs typeface="Arial"/>
            </a:endParaRPr>
          </a:p>
          <a:p>
            <a:pPr indent="-228600" algn="l">
              <a:buFont typeface="Arial" panose="020B0604020202020204" pitchFamily="34" charset="0"/>
              <a:buChar char="•"/>
            </a:pPr>
            <a:endParaRPr lang="en-US" dirty="0">
              <a:solidFill>
                <a:srgbClr val="FFFFFF"/>
              </a:solidFill>
            </a:endParaRPr>
          </a:p>
          <a:p>
            <a:pPr indent="-228600" algn="l">
              <a:buFont typeface="Arial" panose="020B0604020202020204" pitchFamily="34" charset="0"/>
              <a:buChar char="•"/>
            </a:pPr>
            <a:endParaRPr lang="en-US" dirty="0">
              <a:solidFill>
                <a:srgbClr val="FFFFFF"/>
              </a:solidFill>
            </a:endParaRPr>
          </a:p>
          <a:p>
            <a:pPr indent="-228600" algn="l">
              <a:buFont typeface="Arial" panose="020B0604020202020204" pitchFamily="34" charset="0"/>
              <a:buChar char="•"/>
            </a:pPr>
            <a:endParaRPr lang="en-US" dirty="0">
              <a:solidFill>
                <a:srgbClr val="FFFFFF"/>
              </a:solidFill>
            </a:endParaRPr>
          </a:p>
        </p:txBody>
      </p:sp>
      <p:pic>
        <p:nvPicPr>
          <p:cNvPr id="6" name="Picture 6" descr="Logo&#10;&#10;Description automatically generated">
            <a:extLst>
              <a:ext uri="{FF2B5EF4-FFF2-40B4-BE49-F238E27FC236}">
                <a16:creationId xmlns:a16="http://schemas.microsoft.com/office/drawing/2014/main" id="{52C46A2F-2683-48E6-9F0D-C0C1CF8FA0B4}"/>
              </a:ext>
            </a:extLst>
          </p:cNvPr>
          <p:cNvPicPr>
            <a:picLocks noChangeAspect="1"/>
          </p:cNvPicPr>
          <p:nvPr/>
        </p:nvPicPr>
        <p:blipFill>
          <a:blip r:embed="rId3"/>
          <a:stretch>
            <a:fillRect/>
          </a:stretch>
        </p:blipFill>
        <p:spPr>
          <a:xfrm>
            <a:off x="11163904" y="5853422"/>
            <a:ext cx="1028701" cy="1055943"/>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5167743F-1201-4A34-93F7-6FF878820CDB}"/>
              </a:ext>
            </a:extLst>
          </p:cNvPr>
          <p:cNvPicPr>
            <a:picLocks noChangeAspect="1"/>
          </p:cNvPicPr>
          <p:nvPr/>
        </p:nvPicPr>
        <p:blipFill>
          <a:blip r:embed="rId4"/>
          <a:stretch>
            <a:fillRect/>
          </a:stretch>
        </p:blipFill>
        <p:spPr>
          <a:xfrm>
            <a:off x="7616825" y="5810746"/>
            <a:ext cx="815134" cy="1050131"/>
          </a:xfrm>
          <a:prstGeom prst="rect">
            <a:avLst/>
          </a:prstGeom>
        </p:spPr>
      </p:pic>
      <p:pic>
        <p:nvPicPr>
          <p:cNvPr id="14" name="Picture 14" descr="A picture containing text, clipart&#10;&#10;Description automatically generated">
            <a:extLst>
              <a:ext uri="{FF2B5EF4-FFF2-40B4-BE49-F238E27FC236}">
                <a16:creationId xmlns:a16="http://schemas.microsoft.com/office/drawing/2014/main" id="{DE16F46B-FDD1-4510-BF84-C74D7F0E11BF}"/>
              </a:ext>
            </a:extLst>
          </p:cNvPr>
          <p:cNvPicPr>
            <a:picLocks noChangeAspect="1"/>
          </p:cNvPicPr>
          <p:nvPr/>
        </p:nvPicPr>
        <p:blipFill>
          <a:blip r:embed="rId5"/>
          <a:stretch>
            <a:fillRect/>
          </a:stretch>
        </p:blipFill>
        <p:spPr>
          <a:xfrm>
            <a:off x="100012" y="5993605"/>
            <a:ext cx="1526382" cy="776289"/>
          </a:xfrm>
          <a:prstGeom prst="rect">
            <a:avLst/>
          </a:prstGeom>
        </p:spPr>
      </p:pic>
      <p:pic>
        <p:nvPicPr>
          <p:cNvPr id="7" name="Picture 7" descr="Logo, icon, company name&#10;&#10;Description automatically generated">
            <a:extLst>
              <a:ext uri="{FF2B5EF4-FFF2-40B4-BE49-F238E27FC236}">
                <a16:creationId xmlns:a16="http://schemas.microsoft.com/office/drawing/2014/main" id="{227BD491-6708-438C-91AF-21187A83738C}"/>
              </a:ext>
            </a:extLst>
          </p:cNvPr>
          <p:cNvPicPr>
            <a:picLocks noChangeAspect="1"/>
          </p:cNvPicPr>
          <p:nvPr/>
        </p:nvPicPr>
        <p:blipFill>
          <a:blip r:embed="rId6"/>
          <a:stretch>
            <a:fillRect/>
          </a:stretch>
        </p:blipFill>
        <p:spPr>
          <a:xfrm>
            <a:off x="6591832" y="5817890"/>
            <a:ext cx="831057" cy="1047751"/>
          </a:xfrm>
          <a:prstGeom prst="rect">
            <a:avLst/>
          </a:prstGeom>
        </p:spPr>
      </p:pic>
    </p:spTree>
    <p:extLst>
      <p:ext uri="{BB962C8B-B14F-4D97-AF65-F5344CB8AC3E}">
        <p14:creationId xmlns:p14="http://schemas.microsoft.com/office/powerpoint/2010/main" val="119444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3" descr="A picture containing text, blue&#10;&#10;Description automatically generated">
            <a:extLst>
              <a:ext uri="{FF2B5EF4-FFF2-40B4-BE49-F238E27FC236}">
                <a16:creationId xmlns:a16="http://schemas.microsoft.com/office/drawing/2014/main" id="{5BE0C7BA-AC4C-45DB-93B0-9EE85135B3F8}"/>
              </a:ext>
            </a:extLst>
          </p:cNvPr>
          <p:cNvPicPr>
            <a:picLocks noChangeAspect="1"/>
          </p:cNvPicPr>
          <p:nvPr/>
        </p:nvPicPr>
        <p:blipFill rotWithShape="1">
          <a:blip r:embed="rId2"/>
          <a:srcRect l="11203" t="24534" r="11465" b="18181"/>
          <a:stretch/>
        </p:blipFill>
        <p:spPr>
          <a:xfrm>
            <a:off x="9125803" y="3510888"/>
            <a:ext cx="2621794" cy="2379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4" descr="A picture containing graphical user interface&#10;&#10;Description automatically generated">
            <a:extLst>
              <a:ext uri="{FF2B5EF4-FFF2-40B4-BE49-F238E27FC236}">
                <a16:creationId xmlns:a16="http://schemas.microsoft.com/office/drawing/2014/main" id="{A8672818-34EE-4FF6-8B23-0ED5CEB0DCF4}"/>
              </a:ext>
            </a:extLst>
          </p:cNvPr>
          <p:cNvPicPr>
            <a:picLocks noChangeAspect="1"/>
          </p:cNvPicPr>
          <p:nvPr/>
        </p:nvPicPr>
        <p:blipFill rotWithShape="1">
          <a:blip r:embed="rId3"/>
          <a:srcRect l="4564" t="21269" r="9497" b="13665"/>
          <a:stretch/>
        </p:blipFill>
        <p:spPr>
          <a:xfrm>
            <a:off x="6305266" y="3516412"/>
            <a:ext cx="2414325" cy="2379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1" descr="A picture containing text&#10;&#10;Description automatically generated">
            <a:extLst>
              <a:ext uri="{FF2B5EF4-FFF2-40B4-BE49-F238E27FC236}">
                <a16:creationId xmlns:a16="http://schemas.microsoft.com/office/drawing/2014/main" id="{C2C6F0CB-A7AD-4962-8F12-3F15E892BFD0}"/>
              </a:ext>
            </a:extLst>
          </p:cNvPr>
          <p:cNvPicPr>
            <a:picLocks noChangeAspect="1"/>
          </p:cNvPicPr>
          <p:nvPr/>
        </p:nvPicPr>
        <p:blipFill rotWithShape="1">
          <a:blip r:embed="rId4"/>
          <a:srcRect t="24429" r="9028" b="8771"/>
          <a:stretch/>
        </p:blipFill>
        <p:spPr>
          <a:xfrm>
            <a:off x="6305267" y="523505"/>
            <a:ext cx="2421311" cy="2374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7" descr="A picture containing qr code&#10;&#10;Description automatically generated">
            <a:extLst>
              <a:ext uri="{FF2B5EF4-FFF2-40B4-BE49-F238E27FC236}">
                <a16:creationId xmlns:a16="http://schemas.microsoft.com/office/drawing/2014/main" id="{D06B9EE2-2CE6-4D44-A678-5E407353E484}"/>
              </a:ext>
            </a:extLst>
          </p:cNvPr>
          <p:cNvPicPr>
            <a:picLocks noChangeAspect="1"/>
          </p:cNvPicPr>
          <p:nvPr/>
        </p:nvPicPr>
        <p:blipFill rotWithShape="1">
          <a:blip r:embed="rId5"/>
          <a:srcRect l="9091" t="31922" r="14278" b="9772"/>
          <a:stretch/>
        </p:blipFill>
        <p:spPr>
          <a:xfrm>
            <a:off x="496260" y="3520662"/>
            <a:ext cx="2388946" cy="2378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9" descr="A picture containing accessory, bag, case&#10;&#10;Description automatically generated">
            <a:extLst>
              <a:ext uri="{FF2B5EF4-FFF2-40B4-BE49-F238E27FC236}">
                <a16:creationId xmlns:a16="http://schemas.microsoft.com/office/drawing/2014/main" id="{072A912E-4AEE-451F-8F22-672074A10678}"/>
              </a:ext>
            </a:extLst>
          </p:cNvPr>
          <p:cNvPicPr>
            <a:picLocks noChangeAspect="1"/>
          </p:cNvPicPr>
          <p:nvPr/>
        </p:nvPicPr>
        <p:blipFill rotWithShape="1">
          <a:blip r:embed="rId6"/>
          <a:srcRect l="9827" t="24988" r="10983" b="13537"/>
          <a:stretch/>
        </p:blipFill>
        <p:spPr>
          <a:xfrm>
            <a:off x="498926" y="527018"/>
            <a:ext cx="2385902" cy="2376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2" descr="A picture containing indoor, black&#10;&#10;Description automatically generated">
            <a:extLst>
              <a:ext uri="{FF2B5EF4-FFF2-40B4-BE49-F238E27FC236}">
                <a16:creationId xmlns:a16="http://schemas.microsoft.com/office/drawing/2014/main" id="{C8B5119E-3D4A-4AFD-9CB1-006ECE8B4622}"/>
              </a:ext>
            </a:extLst>
          </p:cNvPr>
          <p:cNvPicPr>
            <a:picLocks noChangeAspect="1"/>
          </p:cNvPicPr>
          <p:nvPr/>
        </p:nvPicPr>
        <p:blipFill rotWithShape="1">
          <a:blip r:embed="rId7"/>
          <a:srcRect l="16162" t="23561" r="6926" b="14658"/>
          <a:stretch/>
        </p:blipFill>
        <p:spPr>
          <a:xfrm>
            <a:off x="9128569" y="518937"/>
            <a:ext cx="2560320" cy="2384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5" name="Straight Connector 14">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10" descr="A picture containing text&#10;&#10;Description automatically generated">
            <a:extLst>
              <a:ext uri="{FF2B5EF4-FFF2-40B4-BE49-F238E27FC236}">
                <a16:creationId xmlns:a16="http://schemas.microsoft.com/office/drawing/2014/main" id="{BBEC9520-5699-4021-8177-C6FFDADEAB21}"/>
              </a:ext>
            </a:extLst>
          </p:cNvPr>
          <p:cNvPicPr>
            <a:picLocks noChangeAspect="1"/>
          </p:cNvPicPr>
          <p:nvPr/>
        </p:nvPicPr>
        <p:blipFill rotWithShape="1">
          <a:blip r:embed="rId8"/>
          <a:srcRect l="4420" t="22594" r="5525" b="16104"/>
          <a:stretch/>
        </p:blipFill>
        <p:spPr>
          <a:xfrm>
            <a:off x="3333444" y="525713"/>
            <a:ext cx="2560320" cy="2371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9" name="Straight Connector 18">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5" descr="Icon&#10;&#10;Description automatically generated">
            <a:extLst>
              <a:ext uri="{FF2B5EF4-FFF2-40B4-BE49-F238E27FC236}">
                <a16:creationId xmlns:a16="http://schemas.microsoft.com/office/drawing/2014/main" id="{C360AA15-A405-4EF5-A2F6-428354794214}"/>
              </a:ext>
            </a:extLst>
          </p:cNvPr>
          <p:cNvPicPr>
            <a:picLocks noChangeAspect="1"/>
          </p:cNvPicPr>
          <p:nvPr/>
        </p:nvPicPr>
        <p:blipFill>
          <a:blip r:embed="rId9"/>
          <a:stretch>
            <a:fillRect/>
          </a:stretch>
        </p:blipFill>
        <p:spPr>
          <a:xfrm>
            <a:off x="11676257" y="6271765"/>
            <a:ext cx="533941" cy="590143"/>
          </a:xfrm>
          <a:prstGeom prst="rect">
            <a:avLst/>
          </a:prstGeom>
        </p:spPr>
      </p:pic>
      <p:pic>
        <p:nvPicPr>
          <p:cNvPr id="5" name="Picture 6" descr="A picture containing text&#10;&#10;Description automatically generated">
            <a:extLst>
              <a:ext uri="{FF2B5EF4-FFF2-40B4-BE49-F238E27FC236}">
                <a16:creationId xmlns:a16="http://schemas.microsoft.com/office/drawing/2014/main" id="{B6E046A8-CA37-49F1-BB69-CF3354699946}"/>
              </a:ext>
            </a:extLst>
          </p:cNvPr>
          <p:cNvPicPr>
            <a:picLocks noChangeAspect="1"/>
          </p:cNvPicPr>
          <p:nvPr/>
        </p:nvPicPr>
        <p:blipFill rotWithShape="1">
          <a:blip r:embed="rId10"/>
          <a:srcRect l="3320" t="24224" r="11010" b="10615"/>
          <a:stretch/>
        </p:blipFill>
        <p:spPr>
          <a:xfrm>
            <a:off x="3291384" y="3510886"/>
            <a:ext cx="2566198" cy="2383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rrow: Down 3">
            <a:extLst>
              <a:ext uri="{FF2B5EF4-FFF2-40B4-BE49-F238E27FC236}">
                <a16:creationId xmlns:a16="http://schemas.microsoft.com/office/drawing/2014/main" id="{1E27AE0E-B3D6-4190-8D4C-E7A34CF41F0C}"/>
              </a:ext>
            </a:extLst>
          </p:cNvPr>
          <p:cNvSpPr/>
          <p:nvPr/>
        </p:nvSpPr>
        <p:spPr>
          <a:xfrm>
            <a:off x="4363803" y="2666840"/>
            <a:ext cx="489044" cy="9780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A0FCFEAD-1853-40CE-BACB-474C73D5E082}"/>
              </a:ext>
            </a:extLst>
          </p:cNvPr>
          <p:cNvSpPr/>
          <p:nvPr/>
        </p:nvSpPr>
        <p:spPr>
          <a:xfrm>
            <a:off x="10305128" y="2625896"/>
            <a:ext cx="489044" cy="9780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AB615E71-77F0-448C-94F3-4700E87016F5}"/>
              </a:ext>
            </a:extLst>
          </p:cNvPr>
          <p:cNvSpPr/>
          <p:nvPr/>
        </p:nvSpPr>
        <p:spPr>
          <a:xfrm>
            <a:off x="7307170" y="2664565"/>
            <a:ext cx="489044" cy="9780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8A426A4A-02B0-4244-94F6-5C983EF06E7D}"/>
              </a:ext>
            </a:extLst>
          </p:cNvPr>
          <p:cNvSpPr/>
          <p:nvPr/>
        </p:nvSpPr>
        <p:spPr>
          <a:xfrm>
            <a:off x="1443182" y="2669114"/>
            <a:ext cx="489044" cy="9780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6D5C716-2F1F-4AFB-8BEC-64B97AC9B13E}"/>
              </a:ext>
            </a:extLst>
          </p:cNvPr>
          <p:cNvSpPr txBox="1"/>
          <p:nvPr/>
        </p:nvSpPr>
        <p:spPr>
          <a:xfrm>
            <a:off x="1837046" y="619295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dirty="0" err="1">
                <a:latin typeface="Arial"/>
                <a:cs typeface="Arial"/>
              </a:rPr>
              <a:t>Peltigera</a:t>
            </a:r>
            <a:endParaRPr lang="en-US" i="1" dirty="0" err="1"/>
          </a:p>
        </p:txBody>
      </p:sp>
      <p:sp>
        <p:nvSpPr>
          <p:cNvPr id="25" name="TextBox 24">
            <a:extLst>
              <a:ext uri="{FF2B5EF4-FFF2-40B4-BE49-F238E27FC236}">
                <a16:creationId xmlns:a16="http://schemas.microsoft.com/office/drawing/2014/main" id="{46B3C040-2738-4032-9587-65389086546A}"/>
              </a:ext>
            </a:extLst>
          </p:cNvPr>
          <p:cNvSpPr txBox="1"/>
          <p:nvPr/>
        </p:nvSpPr>
        <p:spPr>
          <a:xfrm>
            <a:off x="7700608" y="618798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dirty="0" err="1">
                <a:latin typeface="Arial"/>
                <a:cs typeface="Arial"/>
              </a:rPr>
              <a:t>Cladonia</a:t>
            </a:r>
            <a:endParaRPr lang="en-US" i="1" dirty="0" err="1"/>
          </a:p>
        </p:txBody>
      </p:sp>
      <p:sp>
        <p:nvSpPr>
          <p:cNvPr id="27" name="TextBox 26">
            <a:extLst>
              <a:ext uri="{FF2B5EF4-FFF2-40B4-BE49-F238E27FC236}">
                <a16:creationId xmlns:a16="http://schemas.microsoft.com/office/drawing/2014/main" id="{C05E0A38-9A2A-45D9-B899-755F1CC4071C}"/>
              </a:ext>
            </a:extLst>
          </p:cNvPr>
          <p:cNvSpPr txBox="1"/>
          <p:nvPr/>
        </p:nvSpPr>
        <p:spPr>
          <a:xfrm>
            <a:off x="4549" y="11828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latin typeface="Arial"/>
                <a:cs typeface="Arial"/>
              </a:rPr>
              <a:t>Week 1</a:t>
            </a:r>
            <a:endParaRPr lang="en-US" sz="2000" b="1" u="sng" dirty="0"/>
          </a:p>
        </p:txBody>
      </p:sp>
      <p:sp>
        <p:nvSpPr>
          <p:cNvPr id="29" name="TextBox 28">
            <a:extLst>
              <a:ext uri="{FF2B5EF4-FFF2-40B4-BE49-F238E27FC236}">
                <a16:creationId xmlns:a16="http://schemas.microsoft.com/office/drawing/2014/main" id="{545AD2BC-2BB1-4F03-B60E-FB7BCB3B8814}"/>
              </a:ext>
            </a:extLst>
          </p:cNvPr>
          <p:cNvSpPr txBox="1"/>
          <p:nvPr/>
        </p:nvSpPr>
        <p:spPr>
          <a:xfrm>
            <a:off x="-426" y="303619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latin typeface="Arial"/>
                <a:cs typeface="Arial"/>
              </a:rPr>
              <a:t>Week 11</a:t>
            </a:r>
            <a:endParaRPr lang="en-US" sz="2000" b="1" u="sng" dirty="0"/>
          </a:p>
        </p:txBody>
      </p:sp>
      <p:cxnSp>
        <p:nvCxnSpPr>
          <p:cNvPr id="36" name="Straight Arrow Connector 35">
            <a:extLst>
              <a:ext uri="{FF2B5EF4-FFF2-40B4-BE49-F238E27FC236}">
                <a16:creationId xmlns:a16="http://schemas.microsoft.com/office/drawing/2014/main" id="{ECC08F84-526D-4290-BCB9-8636F268B59E}"/>
              </a:ext>
            </a:extLst>
          </p:cNvPr>
          <p:cNvCxnSpPr/>
          <p:nvPr/>
        </p:nvCxnSpPr>
        <p:spPr>
          <a:xfrm>
            <a:off x="6066003" y="112168"/>
            <a:ext cx="11373" cy="6619162"/>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3" name="Rectangle 22">
            <a:extLst>
              <a:ext uri="{FF2B5EF4-FFF2-40B4-BE49-F238E27FC236}">
                <a16:creationId xmlns:a16="http://schemas.microsoft.com/office/drawing/2014/main" id="{6DC2AA6C-DABA-4E22-A6E4-91167E706E1C}"/>
              </a:ext>
            </a:extLst>
          </p:cNvPr>
          <p:cNvSpPr/>
          <p:nvPr/>
        </p:nvSpPr>
        <p:spPr>
          <a:xfrm>
            <a:off x="685800" y="2105025"/>
            <a:ext cx="428625" cy="43815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0655C21-6B97-468C-AAD3-8238133424F8}"/>
              </a:ext>
            </a:extLst>
          </p:cNvPr>
          <p:cNvSpPr/>
          <p:nvPr/>
        </p:nvSpPr>
        <p:spPr>
          <a:xfrm>
            <a:off x="9329023" y="5276850"/>
            <a:ext cx="415052" cy="32909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B4F4079-4122-42F7-A86C-4BB72CD5FC93}"/>
              </a:ext>
            </a:extLst>
          </p:cNvPr>
          <p:cNvSpPr/>
          <p:nvPr/>
        </p:nvSpPr>
        <p:spPr>
          <a:xfrm>
            <a:off x="9395631" y="2171700"/>
            <a:ext cx="422554" cy="454196"/>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A64D50-8E83-4598-BAB1-5748357E530D}"/>
              </a:ext>
            </a:extLst>
          </p:cNvPr>
          <p:cNvSpPr/>
          <p:nvPr/>
        </p:nvSpPr>
        <p:spPr>
          <a:xfrm>
            <a:off x="6481888" y="5353050"/>
            <a:ext cx="452312" cy="36719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D23DD5C-78FB-428E-9913-FE52649D0055}"/>
              </a:ext>
            </a:extLst>
          </p:cNvPr>
          <p:cNvSpPr/>
          <p:nvPr/>
        </p:nvSpPr>
        <p:spPr>
          <a:xfrm>
            <a:off x="6638925" y="2105025"/>
            <a:ext cx="403979" cy="43815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C6F064-00CE-44E4-A2E5-A95A0F777C97}"/>
              </a:ext>
            </a:extLst>
          </p:cNvPr>
          <p:cNvSpPr/>
          <p:nvPr/>
        </p:nvSpPr>
        <p:spPr>
          <a:xfrm>
            <a:off x="3457575" y="5353050"/>
            <a:ext cx="571500" cy="34290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5EB2AA6-5265-4F0D-A2A8-AD2C55A866EF}"/>
              </a:ext>
            </a:extLst>
          </p:cNvPr>
          <p:cNvSpPr/>
          <p:nvPr/>
        </p:nvSpPr>
        <p:spPr>
          <a:xfrm>
            <a:off x="3534954" y="2171700"/>
            <a:ext cx="422386" cy="371475"/>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D35E425-27FA-4871-9825-E732FD2BBC31}"/>
              </a:ext>
            </a:extLst>
          </p:cNvPr>
          <p:cNvSpPr/>
          <p:nvPr/>
        </p:nvSpPr>
        <p:spPr>
          <a:xfrm>
            <a:off x="685800" y="5284114"/>
            <a:ext cx="454009" cy="411836"/>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274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Chart&#10;&#10;Description automatically generated">
            <a:extLst>
              <a:ext uri="{FF2B5EF4-FFF2-40B4-BE49-F238E27FC236}">
                <a16:creationId xmlns:a16="http://schemas.microsoft.com/office/drawing/2014/main" id="{421F16CA-9842-4333-9804-C49FA7BFEF39}"/>
              </a:ext>
            </a:extLst>
          </p:cNvPr>
          <p:cNvPicPr>
            <a:picLocks noChangeAspect="1"/>
          </p:cNvPicPr>
          <p:nvPr/>
        </p:nvPicPr>
        <p:blipFill>
          <a:blip r:embed="rId2"/>
          <a:stretch>
            <a:fillRect/>
          </a:stretch>
        </p:blipFill>
        <p:spPr>
          <a:xfrm>
            <a:off x="6089177" y="2194078"/>
            <a:ext cx="6086903" cy="4664859"/>
          </a:xfrm>
          <a:prstGeom prst="rect">
            <a:avLst/>
          </a:prstGeom>
        </p:spPr>
      </p:pic>
      <p:sp>
        <p:nvSpPr>
          <p:cNvPr id="3" name="TextBox 2">
            <a:extLst>
              <a:ext uri="{FF2B5EF4-FFF2-40B4-BE49-F238E27FC236}">
                <a16:creationId xmlns:a16="http://schemas.microsoft.com/office/drawing/2014/main" id="{9E105AF5-AA67-4988-B0B0-4D7E464C034E}"/>
              </a:ext>
            </a:extLst>
          </p:cNvPr>
          <p:cNvSpPr txBox="1"/>
          <p:nvPr/>
        </p:nvSpPr>
        <p:spPr>
          <a:xfrm>
            <a:off x="7032080" y="5053686"/>
            <a:ext cx="873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 C</a:t>
            </a:r>
          </a:p>
        </p:txBody>
      </p:sp>
      <p:sp>
        <p:nvSpPr>
          <p:cNvPr id="6" name="TextBox 5">
            <a:extLst>
              <a:ext uri="{FF2B5EF4-FFF2-40B4-BE49-F238E27FC236}">
                <a16:creationId xmlns:a16="http://schemas.microsoft.com/office/drawing/2014/main" id="{158642CF-CB28-4503-9840-9ECC32BB4AE2}"/>
              </a:ext>
            </a:extLst>
          </p:cNvPr>
          <p:cNvSpPr txBox="1"/>
          <p:nvPr/>
        </p:nvSpPr>
        <p:spPr>
          <a:xfrm>
            <a:off x="8180589" y="4150765"/>
            <a:ext cx="873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B</a:t>
            </a:r>
          </a:p>
        </p:txBody>
      </p:sp>
      <p:sp>
        <p:nvSpPr>
          <p:cNvPr id="7" name="TextBox 6">
            <a:extLst>
              <a:ext uri="{FF2B5EF4-FFF2-40B4-BE49-F238E27FC236}">
                <a16:creationId xmlns:a16="http://schemas.microsoft.com/office/drawing/2014/main" id="{22C4DC56-4EB4-4E5B-80E6-096F3144CEB9}"/>
              </a:ext>
            </a:extLst>
          </p:cNvPr>
          <p:cNvSpPr txBox="1"/>
          <p:nvPr/>
        </p:nvSpPr>
        <p:spPr>
          <a:xfrm>
            <a:off x="9320568" y="5552503"/>
            <a:ext cx="873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C</a:t>
            </a:r>
          </a:p>
        </p:txBody>
      </p:sp>
      <p:sp>
        <p:nvSpPr>
          <p:cNvPr id="8" name="TextBox 7">
            <a:extLst>
              <a:ext uri="{FF2B5EF4-FFF2-40B4-BE49-F238E27FC236}">
                <a16:creationId xmlns:a16="http://schemas.microsoft.com/office/drawing/2014/main" id="{ADA2974E-9F46-41AE-B8A5-722E939DC74C}"/>
              </a:ext>
            </a:extLst>
          </p:cNvPr>
          <p:cNvSpPr txBox="1"/>
          <p:nvPr/>
        </p:nvSpPr>
        <p:spPr>
          <a:xfrm>
            <a:off x="10399950" y="3430525"/>
            <a:ext cx="8739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a:t>
            </a:r>
          </a:p>
        </p:txBody>
      </p:sp>
      <p:graphicFrame>
        <p:nvGraphicFramePr>
          <p:cNvPr id="9" name="Chart 8">
            <a:extLst>
              <a:ext uri="{FF2B5EF4-FFF2-40B4-BE49-F238E27FC236}">
                <a16:creationId xmlns:a16="http://schemas.microsoft.com/office/drawing/2014/main" id="{B01221DC-745E-4DED-84EC-69F615084934}"/>
              </a:ext>
              <a:ext uri="{147F2762-F138-4A5C-976F-8EAC2B608ADB}">
                <a16:predDERef xmlns:a16="http://schemas.microsoft.com/office/drawing/2014/main" pred="{00C21A5C-8EC6-4BEA-ADDD-0D8C5F5CAF9F}"/>
              </a:ext>
            </a:extLst>
          </p:cNvPr>
          <p:cNvGraphicFramePr>
            <a:graphicFrameLocks/>
          </p:cNvGraphicFramePr>
          <p:nvPr>
            <p:extLst>
              <p:ext uri="{D42A27DB-BD31-4B8C-83A1-F6EECF244321}">
                <p14:modId xmlns:p14="http://schemas.microsoft.com/office/powerpoint/2010/main" val="2293973406"/>
              </p:ext>
            </p:extLst>
          </p:nvPr>
        </p:nvGraphicFramePr>
        <p:xfrm>
          <a:off x="-96422" y="1068"/>
          <a:ext cx="6197467" cy="3985001"/>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5" descr="Icon&#10;&#10;Description automatically generated">
            <a:extLst>
              <a:ext uri="{FF2B5EF4-FFF2-40B4-BE49-F238E27FC236}">
                <a16:creationId xmlns:a16="http://schemas.microsoft.com/office/drawing/2014/main" id="{B4E2199D-9856-466A-A06F-1D5B1A1C45F1}"/>
              </a:ext>
            </a:extLst>
          </p:cNvPr>
          <p:cNvPicPr>
            <a:picLocks noChangeAspect="1"/>
          </p:cNvPicPr>
          <p:nvPr/>
        </p:nvPicPr>
        <p:blipFill>
          <a:blip r:embed="rId4"/>
          <a:stretch>
            <a:fillRect/>
          </a:stretch>
        </p:blipFill>
        <p:spPr>
          <a:xfrm>
            <a:off x="11335064" y="6032930"/>
            <a:ext cx="704537" cy="726620"/>
          </a:xfrm>
          <a:prstGeom prst="rect">
            <a:avLst/>
          </a:prstGeom>
        </p:spPr>
      </p:pic>
      <p:sp>
        <p:nvSpPr>
          <p:cNvPr id="4" name="TextBox 3">
            <a:extLst>
              <a:ext uri="{FF2B5EF4-FFF2-40B4-BE49-F238E27FC236}">
                <a16:creationId xmlns:a16="http://schemas.microsoft.com/office/drawing/2014/main" id="{3C554444-B95B-4E98-9826-0E9E14C3B01A}"/>
              </a:ext>
            </a:extLst>
          </p:cNvPr>
          <p:cNvSpPr txBox="1"/>
          <p:nvPr/>
        </p:nvSpPr>
        <p:spPr>
          <a:xfrm>
            <a:off x="6191535" y="175145"/>
            <a:ext cx="46993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a:cs typeface="Arial"/>
              </a:rPr>
              <a:t>1) Comparing overall healthy tissue at the end across all samples</a:t>
            </a:r>
          </a:p>
        </p:txBody>
      </p:sp>
      <p:sp>
        <p:nvSpPr>
          <p:cNvPr id="10" name="TextBox 9">
            <a:extLst>
              <a:ext uri="{FF2B5EF4-FFF2-40B4-BE49-F238E27FC236}">
                <a16:creationId xmlns:a16="http://schemas.microsoft.com/office/drawing/2014/main" id="{A1E6B0E8-C0C6-4CDC-BEC6-648039B8FC6A}"/>
              </a:ext>
            </a:extLst>
          </p:cNvPr>
          <p:cNvSpPr txBox="1"/>
          <p:nvPr/>
        </p:nvSpPr>
        <p:spPr>
          <a:xfrm>
            <a:off x="878008" y="5578914"/>
            <a:ext cx="53135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a:cs typeface="Arial"/>
              </a:rPr>
              <a:t>2) Comparing change in sieved treatment vs. entire treatment for each species from beginning to end</a:t>
            </a:r>
          </a:p>
        </p:txBody>
      </p:sp>
    </p:spTree>
    <p:extLst>
      <p:ext uri="{BB962C8B-B14F-4D97-AF65-F5344CB8AC3E}">
        <p14:creationId xmlns:p14="http://schemas.microsoft.com/office/powerpoint/2010/main" val="2613908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4FE5-B3FD-45A6-AB1C-C7FCDE2782C2}"/>
              </a:ext>
            </a:extLst>
          </p:cNvPr>
          <p:cNvSpPr>
            <a:spLocks noGrp="1"/>
          </p:cNvSpPr>
          <p:nvPr>
            <p:ph type="title"/>
          </p:nvPr>
        </p:nvSpPr>
        <p:spPr>
          <a:xfrm>
            <a:off x="2231136" y="111707"/>
            <a:ext cx="7729728" cy="1188720"/>
          </a:xfrm>
        </p:spPr>
        <p:txBody>
          <a:bodyPr>
            <a:noAutofit/>
          </a:bodyPr>
          <a:lstStyle/>
          <a:p>
            <a:r>
              <a:rPr lang="en-US" sz="3200" dirty="0">
                <a:latin typeface="Arial"/>
                <a:cs typeface="Arial"/>
              </a:rPr>
              <a:t>Interpretation </a:t>
            </a:r>
          </a:p>
        </p:txBody>
      </p:sp>
      <p:sp>
        <p:nvSpPr>
          <p:cNvPr id="3" name="Content Placeholder 2">
            <a:extLst>
              <a:ext uri="{FF2B5EF4-FFF2-40B4-BE49-F238E27FC236}">
                <a16:creationId xmlns:a16="http://schemas.microsoft.com/office/drawing/2014/main" id="{63B7BBCE-FF8D-4236-9403-C1E0DF08D5F7}"/>
              </a:ext>
            </a:extLst>
          </p:cNvPr>
          <p:cNvSpPr>
            <a:spLocks noGrp="1"/>
          </p:cNvSpPr>
          <p:nvPr>
            <p:ph idx="1"/>
          </p:nvPr>
        </p:nvSpPr>
        <p:spPr>
          <a:xfrm>
            <a:off x="1275794" y="1752568"/>
            <a:ext cx="9640412" cy="5006982"/>
          </a:xfrm>
        </p:spPr>
        <p:txBody>
          <a:bodyPr vert="horz" lIns="91440" tIns="45720" rIns="91440" bIns="45720" rtlCol="0" anchor="t">
            <a:noAutofit/>
          </a:bodyPr>
          <a:lstStyle/>
          <a:p>
            <a:r>
              <a:rPr lang="en-US" sz="3200" dirty="0">
                <a:latin typeface="Arial"/>
                <a:ea typeface="+mn-lt"/>
                <a:cs typeface="+mn-lt"/>
              </a:rPr>
              <a:t>Sieved increased the most in healthy tissue cover when compared to entire samples</a:t>
            </a:r>
            <a:endParaRPr lang="en-US" dirty="0"/>
          </a:p>
          <a:p>
            <a:r>
              <a:rPr lang="en-US" sz="3200" dirty="0">
                <a:latin typeface="Arial"/>
                <a:ea typeface="+mn-lt"/>
                <a:cs typeface="+mn-lt"/>
              </a:rPr>
              <a:t>Mosses (</a:t>
            </a:r>
            <a:r>
              <a:rPr lang="en-US" sz="3200" i="1" dirty="0" err="1">
                <a:latin typeface="Arial"/>
                <a:ea typeface="+mn-lt"/>
                <a:cs typeface="+mn-lt"/>
              </a:rPr>
              <a:t>Homolathecium</a:t>
            </a:r>
            <a:r>
              <a:rPr lang="en-US" sz="3200" dirty="0">
                <a:latin typeface="Arial"/>
                <a:ea typeface="+mn-lt"/>
                <a:cs typeface="+mn-lt"/>
              </a:rPr>
              <a:t> and </a:t>
            </a:r>
            <a:r>
              <a:rPr lang="en-US" sz="3200" i="1" dirty="0" err="1">
                <a:latin typeface="Arial"/>
                <a:ea typeface="+mn-lt"/>
                <a:cs typeface="+mn-lt"/>
              </a:rPr>
              <a:t>Syntrichia</a:t>
            </a:r>
            <a:r>
              <a:rPr lang="en-US" sz="3200" dirty="0">
                <a:latin typeface="Arial"/>
                <a:ea typeface="+mn-lt"/>
                <a:cs typeface="+mn-lt"/>
              </a:rPr>
              <a:t>) increased the most in healthy tissue cover compared to the lichens (</a:t>
            </a:r>
            <a:r>
              <a:rPr lang="en-US" sz="3200" i="1" dirty="0" err="1">
                <a:latin typeface="Arial"/>
                <a:ea typeface="+mn-lt"/>
                <a:cs typeface="+mn-lt"/>
              </a:rPr>
              <a:t>Cladonia</a:t>
            </a:r>
            <a:r>
              <a:rPr lang="en-US" sz="3200" dirty="0">
                <a:latin typeface="Arial"/>
                <a:ea typeface="+mn-lt"/>
                <a:cs typeface="+mn-lt"/>
              </a:rPr>
              <a:t> and </a:t>
            </a:r>
            <a:r>
              <a:rPr lang="en-US" sz="3200" i="1" dirty="0" err="1">
                <a:latin typeface="Arial"/>
                <a:ea typeface="+mn-lt"/>
                <a:cs typeface="+mn-lt"/>
              </a:rPr>
              <a:t>Peltigera</a:t>
            </a:r>
            <a:r>
              <a:rPr lang="en-US" sz="3200" dirty="0">
                <a:latin typeface="Arial"/>
                <a:ea typeface="+mn-lt"/>
                <a:cs typeface="+mn-lt"/>
              </a:rPr>
              <a:t>)</a:t>
            </a:r>
            <a:endParaRPr lang="en-US" dirty="0" err="1">
              <a:latin typeface="Gill Sans MT" panose="020B0502020104020203"/>
              <a:ea typeface="+mn-lt"/>
              <a:cs typeface="+mn-lt"/>
            </a:endParaRPr>
          </a:p>
          <a:p>
            <a:r>
              <a:rPr lang="en-US" sz="3200" dirty="0">
                <a:latin typeface="Arial"/>
              </a:rPr>
              <a:t>Positive growth in all treatments over time except </a:t>
            </a:r>
            <a:r>
              <a:rPr lang="en-US" sz="3200" i="1" dirty="0" err="1">
                <a:latin typeface="Arial"/>
              </a:rPr>
              <a:t>Peltigera</a:t>
            </a:r>
            <a:r>
              <a:rPr lang="en-US" sz="3200" dirty="0">
                <a:latin typeface="Arial"/>
              </a:rPr>
              <a:t> entire</a:t>
            </a:r>
            <a:endParaRPr lang="en-US" sz="3200" dirty="0">
              <a:latin typeface="Arial"/>
              <a:cs typeface="Arial"/>
            </a:endParaRPr>
          </a:p>
        </p:txBody>
      </p:sp>
      <p:pic>
        <p:nvPicPr>
          <p:cNvPr id="5" name="Picture 5" descr="Icon&#10;&#10;Description automatically generated">
            <a:extLst>
              <a:ext uri="{FF2B5EF4-FFF2-40B4-BE49-F238E27FC236}">
                <a16:creationId xmlns:a16="http://schemas.microsoft.com/office/drawing/2014/main" id="{DA56B970-7BE8-4331-83E7-EB93CF3CB317}"/>
              </a:ext>
            </a:extLst>
          </p:cNvPr>
          <p:cNvPicPr>
            <a:picLocks noChangeAspect="1"/>
          </p:cNvPicPr>
          <p:nvPr/>
        </p:nvPicPr>
        <p:blipFill>
          <a:blip r:embed="rId2"/>
          <a:stretch>
            <a:fillRect/>
          </a:stretch>
        </p:blipFill>
        <p:spPr>
          <a:xfrm>
            <a:off x="11406951" y="6104816"/>
            <a:ext cx="632650" cy="654734"/>
          </a:xfrm>
          <a:prstGeom prst="rect">
            <a:avLst/>
          </a:prstGeom>
        </p:spPr>
      </p:pic>
    </p:spTree>
    <p:extLst>
      <p:ext uri="{BB962C8B-B14F-4D97-AF65-F5344CB8AC3E}">
        <p14:creationId xmlns:p14="http://schemas.microsoft.com/office/powerpoint/2010/main" val="523379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con&#10;&#10;Description automatically generated">
            <a:extLst>
              <a:ext uri="{FF2B5EF4-FFF2-40B4-BE49-F238E27FC236}">
                <a16:creationId xmlns:a16="http://schemas.microsoft.com/office/drawing/2014/main" id="{B4E2199D-9856-466A-A06F-1D5B1A1C45F1}"/>
              </a:ext>
            </a:extLst>
          </p:cNvPr>
          <p:cNvPicPr>
            <a:picLocks noChangeAspect="1"/>
          </p:cNvPicPr>
          <p:nvPr/>
        </p:nvPicPr>
        <p:blipFill>
          <a:blip r:embed="rId2"/>
          <a:stretch>
            <a:fillRect/>
          </a:stretch>
        </p:blipFill>
        <p:spPr>
          <a:xfrm>
            <a:off x="11335064" y="6032930"/>
            <a:ext cx="704537" cy="726620"/>
          </a:xfrm>
          <a:prstGeom prst="rect">
            <a:avLst/>
          </a:prstGeom>
        </p:spPr>
      </p:pic>
      <p:sp>
        <p:nvSpPr>
          <p:cNvPr id="4" name="Title 1">
            <a:extLst>
              <a:ext uri="{FF2B5EF4-FFF2-40B4-BE49-F238E27FC236}">
                <a16:creationId xmlns:a16="http://schemas.microsoft.com/office/drawing/2014/main" id="{ADC2AF66-3B97-4261-8F06-FE64A24A04C5}"/>
              </a:ext>
            </a:extLst>
          </p:cNvPr>
          <p:cNvSpPr>
            <a:spLocks noGrp="1"/>
          </p:cNvSpPr>
          <p:nvPr>
            <p:ph type="title"/>
          </p:nvPr>
        </p:nvSpPr>
        <p:spPr>
          <a:xfrm>
            <a:off x="2231136" y="111707"/>
            <a:ext cx="7729728" cy="972631"/>
          </a:xfrm>
        </p:spPr>
        <p:txBody>
          <a:bodyPr>
            <a:noAutofit/>
          </a:bodyPr>
          <a:lstStyle/>
          <a:p>
            <a:r>
              <a:rPr lang="en-US" sz="3200" dirty="0">
                <a:latin typeface="Arial"/>
                <a:cs typeface="Arial"/>
              </a:rPr>
              <a:t>Trait Measurements </a:t>
            </a:r>
          </a:p>
        </p:txBody>
      </p:sp>
      <p:pic>
        <p:nvPicPr>
          <p:cNvPr id="6" name="Picture 5" descr="A picture containing text, music&#10;&#10;Description automatically generated">
            <a:extLst>
              <a:ext uri="{FF2B5EF4-FFF2-40B4-BE49-F238E27FC236}">
                <a16:creationId xmlns:a16="http://schemas.microsoft.com/office/drawing/2014/main" id="{907D3E83-B580-41E7-8E0A-B39407ABEE5E}"/>
              </a:ext>
            </a:extLst>
          </p:cNvPr>
          <p:cNvPicPr>
            <a:picLocks noChangeAspect="1"/>
          </p:cNvPicPr>
          <p:nvPr/>
        </p:nvPicPr>
        <p:blipFill rotWithShape="1">
          <a:blip r:embed="rId3"/>
          <a:srcRect t="51209"/>
          <a:stretch/>
        </p:blipFill>
        <p:spPr>
          <a:xfrm>
            <a:off x="355373" y="1306070"/>
            <a:ext cx="5394275"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picture containing text, music&#10;&#10;Description automatically generated">
            <a:extLst>
              <a:ext uri="{FF2B5EF4-FFF2-40B4-BE49-F238E27FC236}">
                <a16:creationId xmlns:a16="http://schemas.microsoft.com/office/drawing/2014/main" id="{9D86494D-8FAD-4248-A2E2-FB6646FCE7FF}"/>
              </a:ext>
            </a:extLst>
          </p:cNvPr>
          <p:cNvPicPr>
            <a:picLocks noChangeAspect="1"/>
          </p:cNvPicPr>
          <p:nvPr/>
        </p:nvPicPr>
        <p:blipFill rotWithShape="1">
          <a:blip r:embed="rId3"/>
          <a:srcRect l="17921" t="12256" r="64464" b="78779"/>
          <a:stretch/>
        </p:blipFill>
        <p:spPr>
          <a:xfrm>
            <a:off x="1459971" y="1728786"/>
            <a:ext cx="2073804" cy="1347789"/>
          </a:xfrm>
          <a:prstGeom prst="rect">
            <a:avLst/>
          </a:prstGeom>
        </p:spPr>
      </p:pic>
      <p:sp>
        <p:nvSpPr>
          <p:cNvPr id="7" name="TextBox 6">
            <a:extLst>
              <a:ext uri="{FF2B5EF4-FFF2-40B4-BE49-F238E27FC236}">
                <a16:creationId xmlns:a16="http://schemas.microsoft.com/office/drawing/2014/main" id="{1F52D975-B541-461D-BB71-4A190E18261C}"/>
              </a:ext>
            </a:extLst>
          </p:cNvPr>
          <p:cNvSpPr txBox="1"/>
          <p:nvPr/>
        </p:nvSpPr>
        <p:spPr>
          <a:xfrm>
            <a:off x="1117535" y="6328402"/>
            <a:ext cx="3869950" cy="338554"/>
          </a:xfrm>
          <a:prstGeom prst="rect">
            <a:avLst/>
          </a:prstGeom>
          <a:noFill/>
        </p:spPr>
        <p:txBody>
          <a:bodyPr wrap="square" rtlCol="0">
            <a:spAutoFit/>
          </a:bodyPr>
          <a:lstStyle/>
          <a:p>
            <a:pPr algn="ctr"/>
            <a:r>
              <a:rPr lang="en-US" sz="1600" b="0" i="0" dirty="0">
                <a:solidFill>
                  <a:srgbClr val="222222"/>
                </a:solidFill>
                <a:effectLst/>
                <a:latin typeface="Arial" panose="020B0604020202020204" pitchFamily="34" charset="0"/>
              </a:rPr>
              <a:t>(</a:t>
            </a:r>
            <a:r>
              <a:rPr lang="en-US" sz="1600" b="0" i="0" dirty="0" err="1">
                <a:solidFill>
                  <a:srgbClr val="222222"/>
                </a:solidFill>
                <a:effectLst/>
                <a:latin typeface="Arial" panose="020B0604020202020204" pitchFamily="34" charset="0"/>
              </a:rPr>
              <a:t>Mallen</a:t>
            </a:r>
            <a:r>
              <a:rPr lang="en-US" sz="1600" b="0" i="0" dirty="0">
                <a:solidFill>
                  <a:srgbClr val="222222"/>
                </a:solidFill>
                <a:effectLst/>
                <a:latin typeface="Arial" panose="020B0604020202020204" pitchFamily="34" charset="0"/>
              </a:rPr>
              <a:t>-Cooper and Eldridge 2016)</a:t>
            </a:r>
            <a:endParaRPr lang="en-US" sz="1600" dirty="0"/>
          </a:p>
        </p:txBody>
      </p:sp>
    </p:spTree>
    <p:extLst>
      <p:ext uri="{BB962C8B-B14F-4D97-AF65-F5344CB8AC3E}">
        <p14:creationId xmlns:p14="http://schemas.microsoft.com/office/powerpoint/2010/main" val="147357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con&#10;&#10;Description automatically generated">
            <a:extLst>
              <a:ext uri="{FF2B5EF4-FFF2-40B4-BE49-F238E27FC236}">
                <a16:creationId xmlns:a16="http://schemas.microsoft.com/office/drawing/2014/main" id="{B4E2199D-9856-466A-A06F-1D5B1A1C45F1}"/>
              </a:ext>
            </a:extLst>
          </p:cNvPr>
          <p:cNvPicPr>
            <a:picLocks noChangeAspect="1"/>
          </p:cNvPicPr>
          <p:nvPr/>
        </p:nvPicPr>
        <p:blipFill>
          <a:blip r:embed="rId2"/>
          <a:stretch>
            <a:fillRect/>
          </a:stretch>
        </p:blipFill>
        <p:spPr>
          <a:xfrm>
            <a:off x="11335064" y="6032930"/>
            <a:ext cx="704537" cy="726620"/>
          </a:xfrm>
          <a:prstGeom prst="rect">
            <a:avLst/>
          </a:prstGeom>
        </p:spPr>
      </p:pic>
      <p:sp>
        <p:nvSpPr>
          <p:cNvPr id="4" name="Title 1">
            <a:extLst>
              <a:ext uri="{FF2B5EF4-FFF2-40B4-BE49-F238E27FC236}">
                <a16:creationId xmlns:a16="http://schemas.microsoft.com/office/drawing/2014/main" id="{ADC2AF66-3B97-4261-8F06-FE64A24A04C5}"/>
              </a:ext>
            </a:extLst>
          </p:cNvPr>
          <p:cNvSpPr>
            <a:spLocks noGrp="1"/>
          </p:cNvSpPr>
          <p:nvPr>
            <p:ph type="title"/>
          </p:nvPr>
        </p:nvSpPr>
        <p:spPr>
          <a:xfrm>
            <a:off x="2231136" y="111707"/>
            <a:ext cx="7729728" cy="972631"/>
          </a:xfrm>
        </p:spPr>
        <p:txBody>
          <a:bodyPr>
            <a:noAutofit/>
          </a:bodyPr>
          <a:lstStyle/>
          <a:p>
            <a:r>
              <a:rPr lang="en-US" sz="3200" dirty="0">
                <a:latin typeface="Arial"/>
                <a:cs typeface="Arial"/>
              </a:rPr>
              <a:t>Trait Measurements </a:t>
            </a:r>
          </a:p>
        </p:txBody>
      </p:sp>
      <p:pic>
        <p:nvPicPr>
          <p:cNvPr id="6" name="Picture 5" descr="A picture containing text, music&#10;&#10;Description automatically generated">
            <a:extLst>
              <a:ext uri="{FF2B5EF4-FFF2-40B4-BE49-F238E27FC236}">
                <a16:creationId xmlns:a16="http://schemas.microsoft.com/office/drawing/2014/main" id="{907D3E83-B580-41E7-8E0A-B39407ABEE5E}"/>
              </a:ext>
            </a:extLst>
          </p:cNvPr>
          <p:cNvPicPr>
            <a:picLocks noChangeAspect="1"/>
          </p:cNvPicPr>
          <p:nvPr/>
        </p:nvPicPr>
        <p:blipFill rotWithShape="1">
          <a:blip r:embed="rId3"/>
          <a:srcRect t="51209"/>
          <a:stretch/>
        </p:blipFill>
        <p:spPr>
          <a:xfrm>
            <a:off x="355373" y="1306070"/>
            <a:ext cx="5394275"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Chart&#10;&#10;Description automatically generated with medium confidence">
            <a:extLst>
              <a:ext uri="{FF2B5EF4-FFF2-40B4-BE49-F238E27FC236}">
                <a16:creationId xmlns:a16="http://schemas.microsoft.com/office/drawing/2014/main" id="{4E40D07B-B778-46A5-A6E0-232A2C327F33}"/>
              </a:ext>
            </a:extLst>
          </p:cNvPr>
          <p:cNvPicPr>
            <a:picLocks noChangeAspect="1"/>
          </p:cNvPicPr>
          <p:nvPr/>
        </p:nvPicPr>
        <p:blipFill rotWithShape="1">
          <a:blip r:embed="rId4"/>
          <a:srcRect b="13714"/>
          <a:stretch/>
        </p:blipFill>
        <p:spPr>
          <a:xfrm>
            <a:off x="5940790" y="1306070"/>
            <a:ext cx="5394274"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picture containing text, music&#10;&#10;Description automatically generated">
            <a:extLst>
              <a:ext uri="{FF2B5EF4-FFF2-40B4-BE49-F238E27FC236}">
                <a16:creationId xmlns:a16="http://schemas.microsoft.com/office/drawing/2014/main" id="{9D86494D-8FAD-4248-A2E2-FB6646FCE7FF}"/>
              </a:ext>
            </a:extLst>
          </p:cNvPr>
          <p:cNvPicPr>
            <a:picLocks noChangeAspect="1"/>
          </p:cNvPicPr>
          <p:nvPr/>
        </p:nvPicPr>
        <p:blipFill rotWithShape="1">
          <a:blip r:embed="rId3"/>
          <a:srcRect l="17921" t="12256" r="64464" b="78779"/>
          <a:stretch/>
        </p:blipFill>
        <p:spPr>
          <a:xfrm>
            <a:off x="1459971" y="1728786"/>
            <a:ext cx="2073804" cy="1347789"/>
          </a:xfrm>
          <a:prstGeom prst="rect">
            <a:avLst/>
          </a:prstGeom>
        </p:spPr>
      </p:pic>
      <p:sp>
        <p:nvSpPr>
          <p:cNvPr id="7" name="TextBox 6">
            <a:extLst>
              <a:ext uri="{FF2B5EF4-FFF2-40B4-BE49-F238E27FC236}">
                <a16:creationId xmlns:a16="http://schemas.microsoft.com/office/drawing/2014/main" id="{1F52D975-B541-461D-BB71-4A190E18261C}"/>
              </a:ext>
            </a:extLst>
          </p:cNvPr>
          <p:cNvSpPr txBox="1"/>
          <p:nvPr/>
        </p:nvSpPr>
        <p:spPr>
          <a:xfrm>
            <a:off x="1117535" y="6328402"/>
            <a:ext cx="3869950" cy="338554"/>
          </a:xfrm>
          <a:prstGeom prst="rect">
            <a:avLst/>
          </a:prstGeom>
          <a:noFill/>
        </p:spPr>
        <p:txBody>
          <a:bodyPr wrap="square" rtlCol="0">
            <a:spAutoFit/>
          </a:bodyPr>
          <a:lstStyle/>
          <a:p>
            <a:pPr algn="ctr"/>
            <a:r>
              <a:rPr lang="en-US" sz="1600" b="0" i="0" dirty="0">
                <a:solidFill>
                  <a:srgbClr val="222222"/>
                </a:solidFill>
                <a:effectLst/>
                <a:latin typeface="Arial" panose="020B0604020202020204" pitchFamily="34" charset="0"/>
              </a:rPr>
              <a:t>(</a:t>
            </a:r>
            <a:r>
              <a:rPr lang="en-US" sz="1600" b="0" i="0" dirty="0" err="1">
                <a:solidFill>
                  <a:srgbClr val="222222"/>
                </a:solidFill>
                <a:effectLst/>
                <a:latin typeface="Arial" panose="020B0604020202020204" pitchFamily="34" charset="0"/>
              </a:rPr>
              <a:t>Mallen</a:t>
            </a:r>
            <a:r>
              <a:rPr lang="en-US" sz="1600" b="0" i="0" dirty="0">
                <a:solidFill>
                  <a:srgbClr val="222222"/>
                </a:solidFill>
                <a:effectLst/>
                <a:latin typeface="Arial" panose="020B0604020202020204" pitchFamily="34" charset="0"/>
              </a:rPr>
              <a:t>-Cooper and Eldridge 2016)</a:t>
            </a:r>
            <a:endParaRPr lang="en-US" sz="1600" dirty="0"/>
          </a:p>
        </p:txBody>
      </p:sp>
      <p:sp>
        <p:nvSpPr>
          <p:cNvPr id="9" name="TextBox 8">
            <a:extLst>
              <a:ext uri="{FF2B5EF4-FFF2-40B4-BE49-F238E27FC236}">
                <a16:creationId xmlns:a16="http://schemas.microsoft.com/office/drawing/2014/main" id="{71FD1EFE-DEE4-4964-8BBE-015E56C22B62}"/>
              </a:ext>
            </a:extLst>
          </p:cNvPr>
          <p:cNvSpPr txBox="1"/>
          <p:nvPr/>
        </p:nvSpPr>
        <p:spPr>
          <a:xfrm>
            <a:off x="6830392" y="6328402"/>
            <a:ext cx="3615070" cy="338554"/>
          </a:xfrm>
          <a:prstGeom prst="rect">
            <a:avLst/>
          </a:prstGeom>
          <a:noFill/>
        </p:spPr>
        <p:txBody>
          <a:bodyPr wrap="square" rtlCol="0">
            <a:spAutoFit/>
          </a:bodyPr>
          <a:lstStyle/>
          <a:p>
            <a:pPr algn="ctr"/>
            <a:r>
              <a:rPr lang="en-US" sz="1600" b="0" i="0" dirty="0">
                <a:solidFill>
                  <a:srgbClr val="222222"/>
                </a:solidFill>
                <a:effectLst/>
                <a:latin typeface="Arial" panose="020B0604020202020204" pitchFamily="34" charset="0"/>
              </a:rPr>
              <a:t>(Eldridge et al. 2021)</a:t>
            </a:r>
            <a:endParaRPr lang="en-US" sz="1600" dirty="0"/>
          </a:p>
        </p:txBody>
      </p:sp>
      <p:sp>
        <p:nvSpPr>
          <p:cNvPr id="11" name="Oval 10">
            <a:extLst>
              <a:ext uri="{FF2B5EF4-FFF2-40B4-BE49-F238E27FC236}">
                <a16:creationId xmlns:a16="http://schemas.microsoft.com/office/drawing/2014/main" id="{4A9BE19F-C4AB-4A7E-A6EB-30C82787A1F6}"/>
              </a:ext>
            </a:extLst>
          </p:cNvPr>
          <p:cNvSpPr/>
          <p:nvPr/>
        </p:nvSpPr>
        <p:spPr>
          <a:xfrm rot="5400000">
            <a:off x="8248016" y="5116681"/>
            <a:ext cx="989633" cy="406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endParaRPr>
          </a:p>
        </p:txBody>
      </p:sp>
      <p:sp>
        <p:nvSpPr>
          <p:cNvPr id="12" name="Oval 11">
            <a:extLst>
              <a:ext uri="{FF2B5EF4-FFF2-40B4-BE49-F238E27FC236}">
                <a16:creationId xmlns:a16="http://schemas.microsoft.com/office/drawing/2014/main" id="{B033E148-57EE-42B2-A088-CFE96C3BE7A1}"/>
              </a:ext>
            </a:extLst>
          </p:cNvPr>
          <p:cNvSpPr/>
          <p:nvPr/>
        </p:nvSpPr>
        <p:spPr>
          <a:xfrm>
            <a:off x="6229351" y="3490940"/>
            <a:ext cx="1590674" cy="3857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endParaRPr>
          </a:p>
        </p:txBody>
      </p:sp>
      <p:sp>
        <p:nvSpPr>
          <p:cNvPr id="14" name="Arrow: Down 13">
            <a:extLst>
              <a:ext uri="{FF2B5EF4-FFF2-40B4-BE49-F238E27FC236}">
                <a16:creationId xmlns:a16="http://schemas.microsoft.com/office/drawing/2014/main" id="{AAA79542-1F37-487A-AC35-CE068EB91AEE}"/>
              </a:ext>
            </a:extLst>
          </p:cNvPr>
          <p:cNvSpPr/>
          <p:nvPr/>
        </p:nvSpPr>
        <p:spPr>
          <a:xfrm rot="5400000">
            <a:off x="9368148" y="2995064"/>
            <a:ext cx="385762" cy="1377513"/>
          </a:xfrm>
          <a:prstGeom prst="downArrow">
            <a:avLst>
              <a:gd name="adj1" fmla="val 44488"/>
              <a:gd name="adj2" fmla="val 50000"/>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63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4FE5-B3FD-45A6-AB1C-C7FCDE2782C2}"/>
              </a:ext>
            </a:extLst>
          </p:cNvPr>
          <p:cNvSpPr>
            <a:spLocks noGrp="1"/>
          </p:cNvSpPr>
          <p:nvPr>
            <p:ph type="title"/>
          </p:nvPr>
        </p:nvSpPr>
        <p:spPr>
          <a:xfrm>
            <a:off x="2231136" y="111707"/>
            <a:ext cx="7729728" cy="1188720"/>
          </a:xfrm>
        </p:spPr>
        <p:txBody>
          <a:bodyPr>
            <a:noAutofit/>
          </a:bodyPr>
          <a:lstStyle/>
          <a:p>
            <a:r>
              <a:rPr lang="en-US" sz="3200" dirty="0">
                <a:latin typeface="Arial"/>
                <a:cs typeface="Arial"/>
              </a:rPr>
              <a:t>Significance</a:t>
            </a:r>
          </a:p>
        </p:txBody>
      </p:sp>
      <p:sp>
        <p:nvSpPr>
          <p:cNvPr id="3" name="Content Placeholder 2">
            <a:extLst>
              <a:ext uri="{FF2B5EF4-FFF2-40B4-BE49-F238E27FC236}">
                <a16:creationId xmlns:a16="http://schemas.microsoft.com/office/drawing/2014/main" id="{63B7BBCE-FF8D-4236-9403-C1E0DF08D5F7}"/>
              </a:ext>
            </a:extLst>
          </p:cNvPr>
          <p:cNvSpPr>
            <a:spLocks noGrp="1"/>
          </p:cNvSpPr>
          <p:nvPr>
            <p:ph idx="1"/>
          </p:nvPr>
        </p:nvSpPr>
        <p:spPr>
          <a:xfrm>
            <a:off x="861237" y="1510327"/>
            <a:ext cx="10545714" cy="5006982"/>
          </a:xfrm>
        </p:spPr>
        <p:txBody>
          <a:bodyPr vert="horz" lIns="91440" tIns="45720" rIns="91440" bIns="45720" rtlCol="0" anchor="t">
            <a:noAutofit/>
          </a:bodyPr>
          <a:lstStyle/>
          <a:p>
            <a:pPr marL="0" indent="0">
              <a:buNone/>
            </a:pPr>
            <a:endParaRPr lang="en-US" sz="3200" dirty="0">
              <a:latin typeface="Arial"/>
              <a:ea typeface="+mn-lt"/>
              <a:cs typeface="+mn-lt"/>
            </a:endParaRPr>
          </a:p>
          <a:p>
            <a:pPr algn="just"/>
            <a:r>
              <a:rPr lang="en-US" sz="3200" dirty="0">
                <a:latin typeface="Arial"/>
                <a:ea typeface="+mn-lt"/>
                <a:cs typeface="+mn-lt"/>
              </a:rPr>
              <a:t>Further development of biocrust cultivation and trait measurements will allow biocrust to be efficiently reintroduced into degraded ecosystems</a:t>
            </a:r>
            <a:endParaRPr lang="en-US" sz="3200" dirty="0">
              <a:latin typeface="Arial"/>
              <a:cs typeface="Arial"/>
            </a:endParaRPr>
          </a:p>
          <a:p>
            <a:r>
              <a:rPr lang="en-US" sz="3200" dirty="0">
                <a:latin typeface="Arial"/>
                <a:ea typeface="+mn-lt"/>
                <a:cs typeface="+mn-lt"/>
              </a:rPr>
              <a:t>Important as global climate change and land degradation is exacerbated in the future</a:t>
            </a:r>
            <a:endParaRPr lang="en-US" sz="3200" dirty="0">
              <a:latin typeface="Arial"/>
              <a:cs typeface="Arial"/>
            </a:endParaRPr>
          </a:p>
        </p:txBody>
      </p:sp>
      <p:pic>
        <p:nvPicPr>
          <p:cNvPr id="5" name="Picture 5" descr="Icon&#10;&#10;Description automatically generated">
            <a:extLst>
              <a:ext uri="{FF2B5EF4-FFF2-40B4-BE49-F238E27FC236}">
                <a16:creationId xmlns:a16="http://schemas.microsoft.com/office/drawing/2014/main" id="{DA56B970-7BE8-4331-83E7-EB93CF3CB317}"/>
              </a:ext>
            </a:extLst>
          </p:cNvPr>
          <p:cNvPicPr>
            <a:picLocks noChangeAspect="1"/>
          </p:cNvPicPr>
          <p:nvPr/>
        </p:nvPicPr>
        <p:blipFill>
          <a:blip r:embed="rId2"/>
          <a:stretch>
            <a:fillRect/>
          </a:stretch>
        </p:blipFill>
        <p:spPr>
          <a:xfrm>
            <a:off x="11406951" y="6104816"/>
            <a:ext cx="632650" cy="654734"/>
          </a:xfrm>
          <a:prstGeom prst="rect">
            <a:avLst/>
          </a:prstGeom>
        </p:spPr>
      </p:pic>
    </p:spTree>
    <p:extLst>
      <p:ext uri="{BB962C8B-B14F-4D97-AF65-F5344CB8AC3E}">
        <p14:creationId xmlns:p14="http://schemas.microsoft.com/office/powerpoint/2010/main" val="3534748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DD9EE-9B9B-4813-8EAD-E39BE2A29BD8}"/>
              </a:ext>
            </a:extLst>
          </p:cNvPr>
          <p:cNvSpPr>
            <a:spLocks noGrp="1"/>
          </p:cNvSpPr>
          <p:nvPr>
            <p:ph type="title"/>
          </p:nvPr>
        </p:nvSpPr>
        <p:spPr>
          <a:xfrm>
            <a:off x="235483" y="396345"/>
            <a:ext cx="5635950" cy="1188720"/>
          </a:xfrm>
          <a:solidFill>
            <a:srgbClr val="FFFFFF"/>
          </a:solidFill>
          <a:ln>
            <a:solidFill>
              <a:srgbClr val="404040"/>
            </a:solidFill>
          </a:ln>
        </p:spPr>
        <p:txBody>
          <a:bodyPr>
            <a:normAutofit/>
          </a:bodyPr>
          <a:lstStyle/>
          <a:p>
            <a:r>
              <a:rPr lang="en-US" sz="3200" dirty="0">
                <a:latin typeface="Arial"/>
                <a:cs typeface="Arial"/>
              </a:rPr>
              <a:t>Acknowledgements</a:t>
            </a:r>
          </a:p>
        </p:txBody>
      </p:sp>
      <p:sp>
        <p:nvSpPr>
          <p:cNvPr id="3" name="Content Placeholder 2">
            <a:extLst>
              <a:ext uri="{FF2B5EF4-FFF2-40B4-BE49-F238E27FC236}">
                <a16:creationId xmlns:a16="http://schemas.microsoft.com/office/drawing/2014/main" id="{65EB03FE-1C33-4A96-8E8E-2FDD8D9359E3}"/>
              </a:ext>
            </a:extLst>
          </p:cNvPr>
          <p:cNvSpPr>
            <a:spLocks noGrp="1"/>
          </p:cNvSpPr>
          <p:nvPr>
            <p:ph idx="1"/>
          </p:nvPr>
        </p:nvSpPr>
        <p:spPr>
          <a:xfrm>
            <a:off x="178618" y="1718724"/>
            <a:ext cx="5613203" cy="2462518"/>
          </a:xfrm>
        </p:spPr>
        <p:txBody>
          <a:bodyPr vert="horz" lIns="91440" tIns="45720" rIns="91440" bIns="45720" rtlCol="0" anchor="t">
            <a:normAutofit/>
          </a:bodyPr>
          <a:lstStyle/>
          <a:p>
            <a:pPr marL="0" indent="0" algn="ctr">
              <a:buNone/>
            </a:pPr>
            <a:r>
              <a:rPr lang="en-US" sz="2000" dirty="0">
                <a:solidFill>
                  <a:schemeClr val="bg1"/>
                </a:solidFill>
                <a:latin typeface="Arial"/>
                <a:cs typeface="Arial"/>
              </a:rPr>
              <a:t>Thank you to my mentor Jasmine Anenberg, as well as Dr. Anita Antoninka, Dr. Matthew Bowker and the NAU Forest Rangeland Soil Ecology Lab, Claire Johnson, MPG Ranch, and the NASA Space Grant Consortium for assisting and for funding this research project</a:t>
            </a:r>
            <a:r>
              <a:rPr lang="en-US" sz="2000" dirty="0">
                <a:solidFill>
                  <a:schemeClr val="bg1"/>
                </a:solidFill>
              </a:rPr>
              <a:t> </a:t>
            </a:r>
          </a:p>
        </p:txBody>
      </p:sp>
      <p:sp>
        <p:nvSpPr>
          <p:cNvPr id="28" name="Rectangle 27">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person&#10;&#10;Description automatically generated">
            <a:extLst>
              <a:ext uri="{FF2B5EF4-FFF2-40B4-BE49-F238E27FC236}">
                <a16:creationId xmlns:a16="http://schemas.microsoft.com/office/drawing/2014/main" id="{1331A755-199B-4993-A671-CCCFA7C582B5}"/>
              </a:ext>
            </a:extLst>
          </p:cNvPr>
          <p:cNvPicPr>
            <a:picLocks noChangeAspect="1"/>
          </p:cNvPicPr>
          <p:nvPr/>
        </p:nvPicPr>
        <p:blipFill rotWithShape="1">
          <a:blip r:embed="rId2"/>
          <a:srcRect t="7846" r="450" b="22896"/>
          <a:stretch/>
        </p:blipFill>
        <p:spPr>
          <a:xfrm>
            <a:off x="183356" y="3831866"/>
            <a:ext cx="2683703" cy="2450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a:extLst>
              <a:ext uri="{FF2B5EF4-FFF2-40B4-BE49-F238E27FC236}">
                <a16:creationId xmlns:a16="http://schemas.microsoft.com/office/drawing/2014/main" id="{DA461C89-3038-4811-BD62-0F0501E65A42}"/>
              </a:ext>
            </a:extLst>
          </p:cNvPr>
          <p:cNvPicPr>
            <a:picLocks noChangeAspect="1"/>
          </p:cNvPicPr>
          <p:nvPr/>
        </p:nvPicPr>
        <p:blipFill>
          <a:blip r:embed="rId3"/>
          <a:stretch>
            <a:fillRect/>
          </a:stretch>
        </p:blipFill>
        <p:spPr>
          <a:xfrm>
            <a:off x="6065102" y="77486"/>
            <a:ext cx="6046941" cy="4105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0" descr="A picture containing text, person, person, indoor&#10;&#10;Description automatically generated">
            <a:extLst>
              <a:ext uri="{FF2B5EF4-FFF2-40B4-BE49-F238E27FC236}">
                <a16:creationId xmlns:a16="http://schemas.microsoft.com/office/drawing/2014/main" id="{48EFA075-2FDD-4131-AA44-751D5ED2ECC3}"/>
              </a:ext>
            </a:extLst>
          </p:cNvPr>
          <p:cNvPicPr>
            <a:picLocks noChangeAspect="1"/>
          </p:cNvPicPr>
          <p:nvPr/>
        </p:nvPicPr>
        <p:blipFill>
          <a:blip r:embed="rId4"/>
          <a:stretch>
            <a:fillRect/>
          </a:stretch>
        </p:blipFill>
        <p:spPr>
          <a:xfrm>
            <a:off x="3257301" y="3835446"/>
            <a:ext cx="2457449" cy="2466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2">
            <a:extLst>
              <a:ext uri="{FF2B5EF4-FFF2-40B4-BE49-F238E27FC236}">
                <a16:creationId xmlns:a16="http://schemas.microsoft.com/office/drawing/2014/main" id="{40819A5E-38A8-41E8-9DEF-E0F61109995C}"/>
              </a:ext>
            </a:extLst>
          </p:cNvPr>
          <p:cNvPicPr>
            <a:picLocks noChangeAspect="1"/>
          </p:cNvPicPr>
          <p:nvPr/>
        </p:nvPicPr>
        <p:blipFill rotWithShape="1">
          <a:blip r:embed="rId5"/>
          <a:srcRect t="6936" r="17487" b="14788"/>
          <a:stretch/>
        </p:blipFill>
        <p:spPr>
          <a:xfrm>
            <a:off x="6091238" y="4291806"/>
            <a:ext cx="3529515" cy="2416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6" descr="A picture containing outdoor, person&#10;&#10;Description automatically generated">
            <a:extLst>
              <a:ext uri="{FF2B5EF4-FFF2-40B4-BE49-F238E27FC236}">
                <a16:creationId xmlns:a16="http://schemas.microsoft.com/office/drawing/2014/main" id="{F436F2DE-4A2D-4ABB-85B4-1C67177392C4}"/>
              </a:ext>
            </a:extLst>
          </p:cNvPr>
          <p:cNvPicPr>
            <a:picLocks noChangeAspect="1"/>
          </p:cNvPicPr>
          <p:nvPr/>
        </p:nvPicPr>
        <p:blipFill rotWithShape="1">
          <a:blip r:embed="rId6"/>
          <a:srcRect l="12500" t="19261" r="31018" b="37500"/>
          <a:stretch/>
        </p:blipFill>
        <p:spPr>
          <a:xfrm>
            <a:off x="9699388" y="4297270"/>
            <a:ext cx="2260601" cy="2356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Logo&#10;&#10;Description automatically generated">
            <a:extLst>
              <a:ext uri="{FF2B5EF4-FFF2-40B4-BE49-F238E27FC236}">
                <a16:creationId xmlns:a16="http://schemas.microsoft.com/office/drawing/2014/main" id="{9F8735E8-BC53-4B3D-B532-AC5566F7E06F}"/>
              </a:ext>
            </a:extLst>
          </p:cNvPr>
          <p:cNvPicPr>
            <a:picLocks noChangeAspect="1"/>
          </p:cNvPicPr>
          <p:nvPr/>
        </p:nvPicPr>
        <p:blipFill>
          <a:blip r:embed="rId7"/>
          <a:stretch>
            <a:fillRect/>
          </a:stretch>
        </p:blipFill>
        <p:spPr>
          <a:xfrm>
            <a:off x="11167636" y="5800288"/>
            <a:ext cx="1028701" cy="1055943"/>
          </a:xfrm>
          <a:prstGeom prst="rect">
            <a:avLst/>
          </a:prstGeom>
        </p:spPr>
      </p:pic>
      <p:sp>
        <p:nvSpPr>
          <p:cNvPr id="5" name="TextBox 4">
            <a:extLst>
              <a:ext uri="{FF2B5EF4-FFF2-40B4-BE49-F238E27FC236}">
                <a16:creationId xmlns:a16="http://schemas.microsoft.com/office/drawing/2014/main" id="{33D616E9-8588-49EF-AC43-F0A4A3AECD15}"/>
              </a:ext>
            </a:extLst>
          </p:cNvPr>
          <p:cNvSpPr txBox="1"/>
          <p:nvPr/>
        </p:nvSpPr>
        <p:spPr>
          <a:xfrm>
            <a:off x="1733265" y="65441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latin typeface="Arial"/>
                <a:cs typeface="Arial"/>
              </a:rPr>
              <a:t>Photo Credits: Bowker Lab</a:t>
            </a:r>
          </a:p>
        </p:txBody>
      </p:sp>
    </p:spTree>
    <p:extLst>
      <p:ext uri="{BB962C8B-B14F-4D97-AF65-F5344CB8AC3E}">
        <p14:creationId xmlns:p14="http://schemas.microsoft.com/office/powerpoint/2010/main" val="3898353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D078-9D0E-4BFF-B867-82F32F5A8D03}"/>
              </a:ext>
            </a:extLst>
          </p:cNvPr>
          <p:cNvSpPr>
            <a:spLocks noGrp="1"/>
          </p:cNvSpPr>
          <p:nvPr>
            <p:ph type="title"/>
          </p:nvPr>
        </p:nvSpPr>
        <p:spPr>
          <a:xfrm>
            <a:off x="2322121" y="2841259"/>
            <a:ext cx="7729728" cy="1188720"/>
          </a:xfrm>
        </p:spPr>
        <p:txBody>
          <a:bodyPr/>
          <a:lstStyle/>
          <a:p>
            <a:r>
              <a:rPr lang="en-US" dirty="0"/>
              <a:t>Thank You!</a:t>
            </a:r>
          </a:p>
        </p:txBody>
      </p:sp>
      <p:pic>
        <p:nvPicPr>
          <p:cNvPr id="5" name="Picture 6" descr="Logo&#10;&#10;Description automatically generated">
            <a:extLst>
              <a:ext uri="{FF2B5EF4-FFF2-40B4-BE49-F238E27FC236}">
                <a16:creationId xmlns:a16="http://schemas.microsoft.com/office/drawing/2014/main" id="{8F4C1775-CCD8-4CE9-967A-B7B60D8F9C7E}"/>
              </a:ext>
            </a:extLst>
          </p:cNvPr>
          <p:cNvPicPr>
            <a:picLocks noChangeAspect="1"/>
          </p:cNvPicPr>
          <p:nvPr/>
        </p:nvPicPr>
        <p:blipFill>
          <a:blip r:embed="rId2"/>
          <a:stretch>
            <a:fillRect/>
          </a:stretch>
        </p:blipFill>
        <p:spPr>
          <a:xfrm>
            <a:off x="11167636" y="5800288"/>
            <a:ext cx="1028701" cy="1055943"/>
          </a:xfrm>
          <a:prstGeom prst="rect">
            <a:avLst/>
          </a:prstGeom>
        </p:spPr>
      </p:pic>
      <p:pic>
        <p:nvPicPr>
          <p:cNvPr id="3" name="Picture 14" descr="A picture containing text, clipart&#10;&#10;Description automatically generated">
            <a:extLst>
              <a:ext uri="{FF2B5EF4-FFF2-40B4-BE49-F238E27FC236}">
                <a16:creationId xmlns:a16="http://schemas.microsoft.com/office/drawing/2014/main" id="{0CB848E3-135F-4CC6-86A7-B74901C41441}"/>
              </a:ext>
            </a:extLst>
          </p:cNvPr>
          <p:cNvPicPr>
            <a:picLocks noChangeAspect="1"/>
          </p:cNvPicPr>
          <p:nvPr/>
        </p:nvPicPr>
        <p:blipFill>
          <a:blip r:embed="rId3"/>
          <a:stretch>
            <a:fillRect/>
          </a:stretch>
        </p:blipFill>
        <p:spPr>
          <a:xfrm>
            <a:off x="100012" y="5993605"/>
            <a:ext cx="1526382" cy="776289"/>
          </a:xfrm>
          <a:prstGeom prst="rect">
            <a:avLst/>
          </a:prstGeom>
        </p:spPr>
      </p:pic>
    </p:spTree>
    <p:extLst>
      <p:ext uri="{BB962C8B-B14F-4D97-AF65-F5344CB8AC3E}">
        <p14:creationId xmlns:p14="http://schemas.microsoft.com/office/powerpoint/2010/main" val="3815989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D6FCB-2BF3-4A2C-9A9A-F5622AA8565F}"/>
              </a:ext>
            </a:extLst>
          </p:cNvPr>
          <p:cNvSpPr>
            <a:spLocks noGrp="1"/>
          </p:cNvSpPr>
          <p:nvPr>
            <p:ph type="title"/>
          </p:nvPr>
        </p:nvSpPr>
        <p:spPr>
          <a:xfrm>
            <a:off x="334771" y="164592"/>
            <a:ext cx="6576337" cy="1188720"/>
          </a:xfrm>
        </p:spPr>
        <p:txBody>
          <a:bodyPr>
            <a:normAutofit/>
          </a:bodyPr>
          <a:lstStyle/>
          <a:p>
            <a:r>
              <a:rPr lang="en-US" sz="3600" dirty="0">
                <a:latin typeface="Arial"/>
                <a:cs typeface="Arial"/>
              </a:rPr>
              <a:t>Background</a:t>
            </a:r>
          </a:p>
        </p:txBody>
      </p:sp>
      <p:sp>
        <p:nvSpPr>
          <p:cNvPr id="3" name="Content Placeholder 2">
            <a:extLst>
              <a:ext uri="{FF2B5EF4-FFF2-40B4-BE49-F238E27FC236}">
                <a16:creationId xmlns:a16="http://schemas.microsoft.com/office/drawing/2014/main" id="{17958BD3-425F-4EDD-8FDF-593EF4198199}"/>
              </a:ext>
            </a:extLst>
          </p:cNvPr>
          <p:cNvSpPr>
            <a:spLocks noGrp="1"/>
          </p:cNvSpPr>
          <p:nvPr>
            <p:ph idx="1"/>
          </p:nvPr>
        </p:nvSpPr>
        <p:spPr>
          <a:xfrm>
            <a:off x="423672" y="1533144"/>
            <a:ext cx="6850137" cy="5268565"/>
          </a:xfrm>
        </p:spPr>
        <p:txBody>
          <a:bodyPr vert="horz" lIns="91440" tIns="45720" rIns="91440" bIns="45720" rtlCol="0" anchor="t">
            <a:normAutofit fontScale="92500" lnSpcReduction="10000"/>
          </a:bodyPr>
          <a:lstStyle/>
          <a:p>
            <a:pPr>
              <a:lnSpc>
                <a:spcPct val="120000"/>
              </a:lnSpc>
            </a:pPr>
            <a:r>
              <a:rPr lang="en-US" sz="2800" u="sng" dirty="0">
                <a:latin typeface="Arial"/>
                <a:ea typeface="+mn-lt"/>
                <a:cs typeface="+mn-lt"/>
              </a:rPr>
              <a:t>Biocrust:</a:t>
            </a:r>
          </a:p>
          <a:p>
            <a:pPr lvl="1">
              <a:lnSpc>
                <a:spcPct val="120000"/>
              </a:lnSpc>
            </a:pPr>
            <a:r>
              <a:rPr lang="en-US" sz="2800" dirty="0">
                <a:latin typeface="Arial"/>
                <a:ea typeface="+mn-lt"/>
                <a:cs typeface="+mn-lt"/>
              </a:rPr>
              <a:t>A "skin" at the surface of soil</a:t>
            </a:r>
            <a:endParaRPr lang="en-US" sz="2800"/>
          </a:p>
          <a:p>
            <a:pPr lvl="1">
              <a:lnSpc>
                <a:spcPct val="120000"/>
              </a:lnSpc>
            </a:pPr>
            <a:r>
              <a:rPr lang="en-US" sz="2800" dirty="0">
                <a:latin typeface="Arial"/>
                <a:ea typeface="+mn-lt"/>
                <a:cs typeface="+mn-lt"/>
              </a:rPr>
              <a:t>Composed of cyanobacteria, lichens, mosses, liverworts</a:t>
            </a:r>
          </a:p>
          <a:p>
            <a:pPr lvl="1">
              <a:lnSpc>
                <a:spcPct val="120000"/>
              </a:lnSpc>
            </a:pPr>
            <a:r>
              <a:rPr lang="en-US" sz="2800" dirty="0">
                <a:latin typeface="Arial"/>
                <a:ea typeface="+mn-lt"/>
                <a:cs typeface="+mn-lt"/>
              </a:rPr>
              <a:t>Stabilizes soil against erosion, dust trapping, nutrient cycling, and influences ecosystem water balance</a:t>
            </a:r>
            <a:r>
              <a:rPr lang="en-US" sz="2400" dirty="0">
                <a:latin typeface="Arial"/>
                <a:ea typeface="+mn-lt"/>
                <a:cs typeface="+mn-lt"/>
              </a:rPr>
              <a:t> </a:t>
            </a:r>
            <a:endParaRPr lang="en-US" sz="2400">
              <a:latin typeface="Arial"/>
              <a:cs typeface="Arial"/>
            </a:endParaRPr>
          </a:p>
          <a:p>
            <a:pPr>
              <a:lnSpc>
                <a:spcPct val="90000"/>
              </a:lnSpc>
            </a:pPr>
            <a:endParaRPr lang="en-US" sz="900"/>
          </a:p>
          <a:p>
            <a:pPr>
              <a:lnSpc>
                <a:spcPct val="90000"/>
              </a:lnSpc>
            </a:pPr>
            <a:endParaRPr lang="en-US" sz="900"/>
          </a:p>
          <a:p>
            <a:pPr marL="0" indent="0">
              <a:lnSpc>
                <a:spcPct val="90000"/>
              </a:lnSpc>
              <a:buNone/>
            </a:pPr>
            <a:endParaRPr lang="en-US" sz="900"/>
          </a:p>
          <a:p>
            <a:pPr marL="0" indent="0">
              <a:lnSpc>
                <a:spcPct val="90000"/>
              </a:lnSpc>
              <a:buNone/>
            </a:pPr>
            <a:endParaRPr lang="en-US" sz="900" dirty="0">
              <a:latin typeface="Gill Sans MT"/>
              <a:cs typeface="Arial"/>
            </a:endParaRPr>
          </a:p>
          <a:p>
            <a:pPr>
              <a:buNone/>
            </a:pPr>
            <a:endParaRPr lang="en-US" sz="1400" dirty="0">
              <a:latin typeface="Arial"/>
              <a:cs typeface="Arial"/>
            </a:endParaRPr>
          </a:p>
          <a:p>
            <a:pPr>
              <a:buNone/>
            </a:pPr>
            <a:r>
              <a:rPr lang="en-US" sz="1500" dirty="0">
                <a:latin typeface="Arial"/>
                <a:cs typeface="Arial"/>
              </a:rPr>
              <a:t>(Bowker, M., et al., 2018)</a:t>
            </a:r>
            <a:endParaRPr lang="en-US" sz="1500" dirty="0"/>
          </a:p>
          <a:p>
            <a:pPr marL="0" indent="0">
              <a:lnSpc>
                <a:spcPct val="90000"/>
              </a:lnSpc>
              <a:buNone/>
            </a:pPr>
            <a:endParaRPr lang="en-US" sz="900" dirty="0"/>
          </a:p>
        </p:txBody>
      </p:sp>
      <p:pic>
        <p:nvPicPr>
          <p:cNvPr id="5" name="Picture 5" descr="Icon&#10;&#10;Description automatically generated">
            <a:extLst>
              <a:ext uri="{FF2B5EF4-FFF2-40B4-BE49-F238E27FC236}">
                <a16:creationId xmlns:a16="http://schemas.microsoft.com/office/drawing/2014/main" id="{19A6BA51-CF6E-466E-BD49-292643DE0BF1}"/>
              </a:ext>
            </a:extLst>
          </p:cNvPr>
          <p:cNvPicPr>
            <a:picLocks noChangeAspect="1"/>
          </p:cNvPicPr>
          <p:nvPr/>
        </p:nvPicPr>
        <p:blipFill rotWithShape="1">
          <a:blip r:embed="rId2"/>
          <a:srcRect l="6097" r="8297" b="-7"/>
          <a:stretch/>
        </p:blipFill>
        <p:spPr>
          <a:xfrm>
            <a:off x="11527669" y="6082792"/>
            <a:ext cx="525407" cy="645160"/>
          </a:xfrm>
          <a:prstGeom prst="rect">
            <a:avLst/>
          </a:prstGeom>
          <a:ln w="31750" cap="sq">
            <a:solidFill>
              <a:srgbClr val="FFFFFF"/>
            </a:solidFill>
            <a:miter lim="800000"/>
          </a:ln>
        </p:spPr>
      </p:pic>
      <p:pic>
        <p:nvPicPr>
          <p:cNvPr id="8" name="Picture 8" descr="A picture containing outdoor, sky, ground, canyon&#10;&#10;Description automatically generated">
            <a:extLst>
              <a:ext uri="{FF2B5EF4-FFF2-40B4-BE49-F238E27FC236}">
                <a16:creationId xmlns:a16="http://schemas.microsoft.com/office/drawing/2014/main" id="{27098AE3-935D-4AFE-AA80-63FEAF2EE7B9}"/>
              </a:ext>
            </a:extLst>
          </p:cNvPr>
          <p:cNvPicPr>
            <a:picLocks noChangeAspect="1"/>
          </p:cNvPicPr>
          <p:nvPr/>
        </p:nvPicPr>
        <p:blipFill rotWithShape="1">
          <a:blip r:embed="rId3"/>
          <a:srcRect l="4206" t="-813" r="50478" b="15989"/>
          <a:stretch/>
        </p:blipFill>
        <p:spPr>
          <a:xfrm>
            <a:off x="7641433" y="90964"/>
            <a:ext cx="3723418" cy="3485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A picture containing ground, person, outdoor, holding&#10;&#10;Description automatically generated">
            <a:extLst>
              <a:ext uri="{FF2B5EF4-FFF2-40B4-BE49-F238E27FC236}">
                <a16:creationId xmlns:a16="http://schemas.microsoft.com/office/drawing/2014/main" id="{26820BBB-60BE-4813-86AD-E5D21C782134}"/>
              </a:ext>
            </a:extLst>
          </p:cNvPr>
          <p:cNvPicPr>
            <a:picLocks noChangeAspect="1"/>
          </p:cNvPicPr>
          <p:nvPr/>
        </p:nvPicPr>
        <p:blipFill>
          <a:blip r:embed="rId4"/>
          <a:stretch>
            <a:fillRect/>
          </a:stretch>
        </p:blipFill>
        <p:spPr>
          <a:xfrm>
            <a:off x="7641434" y="3664745"/>
            <a:ext cx="3731415" cy="3064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0EFE43FF-A4E1-4700-AC39-4701EED7AED6}"/>
              </a:ext>
            </a:extLst>
          </p:cNvPr>
          <p:cNvSpPr txBox="1"/>
          <p:nvPr/>
        </p:nvSpPr>
        <p:spPr>
          <a:xfrm>
            <a:off x="7726907" y="6339383"/>
            <a:ext cx="4051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a:t>
            </a:r>
            <a:r>
              <a:rPr lang="en-US" dirty="0" err="1">
                <a:latin typeface="Arial"/>
                <a:cs typeface="Arial"/>
              </a:rPr>
              <a:t>Antoninka</a:t>
            </a:r>
            <a:r>
              <a:rPr lang="en-US" dirty="0">
                <a:latin typeface="Arial"/>
                <a:cs typeface="Arial"/>
              </a:rPr>
              <a:t>, A., Bowker, M., 2015)</a:t>
            </a:r>
          </a:p>
          <a:p>
            <a:pPr algn="l"/>
            <a:endParaRPr lang="en-US" dirty="0"/>
          </a:p>
        </p:txBody>
      </p:sp>
      <p:sp>
        <p:nvSpPr>
          <p:cNvPr id="10" name="TextBox 9">
            <a:extLst>
              <a:ext uri="{FF2B5EF4-FFF2-40B4-BE49-F238E27FC236}">
                <a16:creationId xmlns:a16="http://schemas.microsoft.com/office/drawing/2014/main" id="{FDAE1BD0-21D1-48CB-AABF-7A3475AA033B}"/>
              </a:ext>
            </a:extLst>
          </p:cNvPr>
          <p:cNvSpPr txBox="1"/>
          <p:nvPr/>
        </p:nvSpPr>
        <p:spPr>
          <a:xfrm>
            <a:off x="7988488" y="3245890"/>
            <a:ext cx="4051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bg1"/>
                </a:solidFill>
                <a:latin typeface="Arial"/>
                <a:cs typeface="Arial"/>
              </a:rPr>
              <a:t>(Nature Conservancy, </a:t>
            </a:r>
            <a:r>
              <a:rPr lang="en-US" dirty="0">
                <a:solidFill>
                  <a:schemeClr val="bg1"/>
                </a:solidFill>
                <a:latin typeface="Arial"/>
                <a:cs typeface="Arial"/>
              </a:rPr>
              <a:t>2020)</a:t>
            </a:r>
            <a:endParaRPr lang="en-US" i="1" dirty="0">
              <a:solidFill>
                <a:schemeClr val="bg1"/>
              </a:solidFill>
              <a:latin typeface="Arial"/>
              <a:cs typeface="Arial"/>
            </a:endParaRPr>
          </a:p>
          <a:p>
            <a:pPr algn="l"/>
            <a:endParaRPr lang="en-US" dirty="0"/>
          </a:p>
        </p:txBody>
      </p:sp>
    </p:spTree>
    <p:extLst>
      <p:ext uri="{BB962C8B-B14F-4D97-AF65-F5344CB8AC3E}">
        <p14:creationId xmlns:p14="http://schemas.microsoft.com/office/powerpoint/2010/main" val="2941221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barnacle, rock, arthropod, stone&#10;&#10;Description automatically generated">
            <a:extLst>
              <a:ext uri="{FF2B5EF4-FFF2-40B4-BE49-F238E27FC236}">
                <a16:creationId xmlns:a16="http://schemas.microsoft.com/office/drawing/2014/main" id="{3AA2A886-39F1-448C-83AE-3FFB65CD74D9}"/>
              </a:ext>
            </a:extLst>
          </p:cNvPr>
          <p:cNvPicPr>
            <a:picLocks noGrp="1" noChangeAspect="1"/>
          </p:cNvPicPr>
          <p:nvPr>
            <p:ph idx="1"/>
          </p:nvPr>
        </p:nvPicPr>
        <p:blipFill>
          <a:blip r:embed="rId2"/>
          <a:stretch>
            <a:fillRect/>
          </a:stretch>
        </p:blipFill>
        <p:spPr>
          <a:xfrm>
            <a:off x="173243" y="856371"/>
            <a:ext cx="2842257" cy="1923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A picture containing tree&#10;&#10;Description automatically generated">
            <a:extLst>
              <a:ext uri="{FF2B5EF4-FFF2-40B4-BE49-F238E27FC236}">
                <a16:creationId xmlns:a16="http://schemas.microsoft.com/office/drawing/2014/main" id="{E7DC61B3-0D01-4897-AD1F-6B895251EE47}"/>
              </a:ext>
            </a:extLst>
          </p:cNvPr>
          <p:cNvPicPr>
            <a:picLocks noChangeAspect="1"/>
          </p:cNvPicPr>
          <p:nvPr/>
        </p:nvPicPr>
        <p:blipFill>
          <a:blip r:embed="rId3"/>
          <a:stretch>
            <a:fillRect/>
          </a:stretch>
        </p:blipFill>
        <p:spPr>
          <a:xfrm>
            <a:off x="3189027" y="860982"/>
            <a:ext cx="2838450" cy="1928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A picture containing grass, plant, fungus&#10;&#10;Description automatically generated">
            <a:extLst>
              <a:ext uri="{FF2B5EF4-FFF2-40B4-BE49-F238E27FC236}">
                <a16:creationId xmlns:a16="http://schemas.microsoft.com/office/drawing/2014/main" id="{15973CE8-6191-44E4-A9F6-BCC15F077E67}"/>
              </a:ext>
            </a:extLst>
          </p:cNvPr>
          <p:cNvPicPr>
            <a:picLocks noChangeAspect="1"/>
          </p:cNvPicPr>
          <p:nvPr/>
        </p:nvPicPr>
        <p:blipFill>
          <a:blip r:embed="rId4"/>
          <a:stretch>
            <a:fillRect/>
          </a:stretch>
        </p:blipFill>
        <p:spPr>
          <a:xfrm>
            <a:off x="6188869" y="856219"/>
            <a:ext cx="2838450" cy="1938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descr="A picture containing tree, outdoor, rock, plant&#10;&#10;Description automatically generated">
            <a:extLst>
              <a:ext uri="{FF2B5EF4-FFF2-40B4-BE49-F238E27FC236}">
                <a16:creationId xmlns:a16="http://schemas.microsoft.com/office/drawing/2014/main" id="{35E14058-AC22-4637-9FDF-CBD4A80F503D}"/>
              </a:ext>
            </a:extLst>
          </p:cNvPr>
          <p:cNvPicPr>
            <a:picLocks noChangeAspect="1"/>
          </p:cNvPicPr>
          <p:nvPr/>
        </p:nvPicPr>
        <p:blipFill>
          <a:blip r:embed="rId5"/>
          <a:stretch>
            <a:fillRect/>
          </a:stretch>
        </p:blipFill>
        <p:spPr>
          <a:xfrm>
            <a:off x="9201683" y="856752"/>
            <a:ext cx="2838450" cy="1938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a:extLst>
              <a:ext uri="{FF2B5EF4-FFF2-40B4-BE49-F238E27FC236}">
                <a16:creationId xmlns:a16="http://schemas.microsoft.com/office/drawing/2014/main" id="{1E41AD24-CF79-42D4-BF00-F0DA229DCF8A}"/>
              </a:ext>
            </a:extLst>
          </p:cNvPr>
          <p:cNvCxnSpPr/>
          <p:nvPr/>
        </p:nvCxnSpPr>
        <p:spPr>
          <a:xfrm>
            <a:off x="2088959" y="2857002"/>
            <a:ext cx="354807" cy="3786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3B08718E-5784-4549-BF80-340D69250C1A}"/>
              </a:ext>
            </a:extLst>
          </p:cNvPr>
          <p:cNvCxnSpPr>
            <a:cxnSpLocks/>
          </p:cNvCxnSpPr>
          <p:nvPr/>
        </p:nvCxnSpPr>
        <p:spPr>
          <a:xfrm flipH="1">
            <a:off x="3483162" y="2833722"/>
            <a:ext cx="442913" cy="3905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FBAA60FA-B905-417E-A5DB-F0D12848DA95}"/>
              </a:ext>
            </a:extLst>
          </p:cNvPr>
          <p:cNvCxnSpPr>
            <a:cxnSpLocks/>
          </p:cNvCxnSpPr>
          <p:nvPr/>
        </p:nvCxnSpPr>
        <p:spPr>
          <a:xfrm>
            <a:off x="8169854" y="2891121"/>
            <a:ext cx="450057" cy="3786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411FFD76-4BAE-458C-A8EE-792E767D4FB0}"/>
              </a:ext>
            </a:extLst>
          </p:cNvPr>
          <p:cNvCxnSpPr>
            <a:cxnSpLocks/>
          </p:cNvCxnSpPr>
          <p:nvPr/>
        </p:nvCxnSpPr>
        <p:spPr>
          <a:xfrm flipH="1">
            <a:off x="9382623" y="2903027"/>
            <a:ext cx="300036" cy="3548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5F7EBF17-8B37-4C62-80CB-7A24EDFB14F0}"/>
              </a:ext>
            </a:extLst>
          </p:cNvPr>
          <p:cNvSpPr txBox="1"/>
          <p:nvPr/>
        </p:nvSpPr>
        <p:spPr>
          <a:xfrm>
            <a:off x="2357722" y="3259931"/>
            <a:ext cx="12787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highlight>
                  <a:srgbClr val="FFFF00"/>
                </a:highlight>
                <a:latin typeface="Arial"/>
                <a:cs typeface="Arial"/>
              </a:rPr>
              <a:t>Lichens</a:t>
            </a:r>
            <a:endParaRPr lang="en-US" dirty="0">
              <a:highlight>
                <a:srgbClr val="FFFF00"/>
              </a:highlight>
            </a:endParaRPr>
          </a:p>
        </p:txBody>
      </p:sp>
      <p:sp>
        <p:nvSpPr>
          <p:cNvPr id="13" name="TextBox 12">
            <a:extLst>
              <a:ext uri="{FF2B5EF4-FFF2-40B4-BE49-F238E27FC236}">
                <a16:creationId xmlns:a16="http://schemas.microsoft.com/office/drawing/2014/main" id="{FEF8F29A-E83D-42F2-834D-5D2852E60AAE}"/>
              </a:ext>
            </a:extLst>
          </p:cNvPr>
          <p:cNvSpPr txBox="1"/>
          <p:nvPr/>
        </p:nvSpPr>
        <p:spPr>
          <a:xfrm>
            <a:off x="8324706" y="3328170"/>
            <a:ext cx="1280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highlight>
                  <a:srgbClr val="FFFF00"/>
                </a:highlight>
                <a:latin typeface="Arial"/>
                <a:cs typeface="Arial"/>
              </a:rPr>
              <a:t>Mosses</a:t>
            </a:r>
            <a:endParaRPr lang="en-US" dirty="0">
              <a:highlight>
                <a:srgbClr val="FFFF00"/>
              </a:highlight>
            </a:endParaRPr>
          </a:p>
        </p:txBody>
      </p:sp>
      <p:sp>
        <p:nvSpPr>
          <p:cNvPr id="14" name="TextBox 13">
            <a:extLst>
              <a:ext uri="{FF2B5EF4-FFF2-40B4-BE49-F238E27FC236}">
                <a16:creationId xmlns:a16="http://schemas.microsoft.com/office/drawing/2014/main" id="{EC0CFD0D-6D36-4426-9C84-0927D2345238}"/>
              </a:ext>
            </a:extLst>
          </p:cNvPr>
          <p:cNvSpPr txBox="1"/>
          <p:nvPr/>
        </p:nvSpPr>
        <p:spPr>
          <a:xfrm>
            <a:off x="1294333" y="3994919"/>
            <a:ext cx="9779792"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Arial"/>
                <a:cs typeface="Arial"/>
              </a:rPr>
              <a:t>Lichens are formed through a symbiotic relationship between fungi and algae ; they are not plants</a:t>
            </a:r>
          </a:p>
          <a:p>
            <a:pPr marL="285750" indent="-285750">
              <a:buFont typeface="Arial"/>
              <a:buChar char="•"/>
            </a:pPr>
            <a:r>
              <a:rPr lang="en-US" sz="2800" dirty="0">
                <a:latin typeface="Arial"/>
                <a:cs typeface="Arial"/>
              </a:rPr>
              <a:t>Mosses are members of the Plant Kingdom and believed to be its precursor</a:t>
            </a:r>
          </a:p>
          <a:p>
            <a:endParaRPr lang="en-US" sz="1200" dirty="0">
              <a:ea typeface="+mn-lt"/>
              <a:cs typeface="+mn-lt"/>
            </a:endParaRPr>
          </a:p>
          <a:p>
            <a:endParaRPr lang="en-US" sz="1200" dirty="0">
              <a:ea typeface="+mn-lt"/>
              <a:cs typeface="+mn-lt"/>
            </a:endParaRPr>
          </a:p>
          <a:p>
            <a:endParaRPr lang="en-US" sz="1200" dirty="0">
              <a:ea typeface="+mn-lt"/>
              <a:cs typeface="+mn-lt"/>
            </a:endParaRPr>
          </a:p>
          <a:p>
            <a:endParaRPr lang="en-US" sz="1200" dirty="0">
              <a:ea typeface="+mn-lt"/>
              <a:cs typeface="+mn-lt"/>
            </a:endParaRPr>
          </a:p>
          <a:p>
            <a:r>
              <a:rPr lang="en-US" sz="1600" dirty="0">
                <a:latin typeface="Arial"/>
                <a:ea typeface="+mn-lt"/>
                <a:cs typeface="+mn-lt"/>
              </a:rPr>
              <a:t>(U.S Forest Service, 2021)</a:t>
            </a:r>
            <a:endParaRPr lang="en-US" sz="1400" dirty="0">
              <a:latin typeface="Arial"/>
              <a:cs typeface="Arial"/>
            </a:endParaRPr>
          </a:p>
        </p:txBody>
      </p:sp>
      <p:pic>
        <p:nvPicPr>
          <p:cNvPr id="17" name="Picture 5" descr="Icon&#10;&#10;Description automatically generated">
            <a:extLst>
              <a:ext uri="{FF2B5EF4-FFF2-40B4-BE49-F238E27FC236}">
                <a16:creationId xmlns:a16="http://schemas.microsoft.com/office/drawing/2014/main" id="{646DE85F-4D00-47E4-AE39-E0DFB0F834ED}"/>
              </a:ext>
            </a:extLst>
          </p:cNvPr>
          <p:cNvPicPr>
            <a:picLocks noChangeAspect="1"/>
          </p:cNvPicPr>
          <p:nvPr/>
        </p:nvPicPr>
        <p:blipFill>
          <a:blip r:embed="rId6"/>
          <a:stretch>
            <a:fillRect/>
          </a:stretch>
        </p:blipFill>
        <p:spPr>
          <a:xfrm>
            <a:off x="11220045" y="5917911"/>
            <a:ext cx="819556" cy="841639"/>
          </a:xfrm>
          <a:prstGeom prst="rect">
            <a:avLst/>
          </a:prstGeom>
        </p:spPr>
      </p:pic>
      <p:sp>
        <p:nvSpPr>
          <p:cNvPr id="2" name="TextBox 1">
            <a:extLst>
              <a:ext uri="{FF2B5EF4-FFF2-40B4-BE49-F238E27FC236}">
                <a16:creationId xmlns:a16="http://schemas.microsoft.com/office/drawing/2014/main" id="{9E5ACCDA-92CB-4B03-87BC-9CE32654E8CA}"/>
              </a:ext>
            </a:extLst>
          </p:cNvPr>
          <p:cNvSpPr txBox="1"/>
          <p:nvPr/>
        </p:nvSpPr>
        <p:spPr>
          <a:xfrm>
            <a:off x="4599296" y="2836459"/>
            <a:ext cx="29479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Arial"/>
                <a:cs typeface="Arial"/>
              </a:rPr>
              <a:t>Photo Credits:</a:t>
            </a:r>
            <a:r>
              <a:rPr lang="en-US" dirty="0"/>
              <a:t> </a:t>
            </a:r>
            <a:r>
              <a:rPr lang="en-US" sz="1400" i="1" dirty="0">
                <a:latin typeface="Arial"/>
                <a:cs typeface="Arial"/>
              </a:rPr>
              <a:t>Stephen </a:t>
            </a:r>
            <a:r>
              <a:rPr lang="en-US" sz="1400" i="1" dirty="0" err="1">
                <a:latin typeface="Arial"/>
                <a:cs typeface="Arial"/>
              </a:rPr>
              <a:t>Sharnoff</a:t>
            </a:r>
            <a:endParaRPr lang="en-US" sz="1600" i="1">
              <a:latin typeface="Arial"/>
              <a:cs typeface="Arial"/>
            </a:endParaRPr>
          </a:p>
        </p:txBody>
      </p:sp>
    </p:spTree>
    <p:extLst>
      <p:ext uri="{BB962C8B-B14F-4D97-AF65-F5344CB8AC3E}">
        <p14:creationId xmlns:p14="http://schemas.microsoft.com/office/powerpoint/2010/main" val="3930324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8D0204-E457-48D9-939A-6CED62093E9A}"/>
              </a:ext>
            </a:extLst>
          </p:cNvPr>
          <p:cNvSpPr>
            <a:spLocks noGrp="1"/>
          </p:cNvSpPr>
          <p:nvPr>
            <p:ph idx="1"/>
          </p:nvPr>
        </p:nvSpPr>
        <p:spPr>
          <a:xfrm>
            <a:off x="5560828" y="2059165"/>
            <a:ext cx="6517757" cy="4607448"/>
          </a:xfrm>
        </p:spPr>
        <p:txBody>
          <a:bodyPr vert="horz" lIns="91440" tIns="45720" rIns="91440" bIns="45720" rtlCol="0">
            <a:normAutofit fontScale="92500" lnSpcReduction="20000"/>
          </a:bodyPr>
          <a:lstStyle/>
          <a:p>
            <a:r>
              <a:rPr lang="en-US" sz="2600" dirty="0">
                <a:latin typeface="Arial"/>
                <a:ea typeface="+mn-lt"/>
                <a:cs typeface="+mn-lt"/>
              </a:rPr>
              <a:t>Biocrusts make up ~12% of Earth's surface, but climate fluctuations and land use have led to biocrust degradation</a:t>
            </a:r>
          </a:p>
          <a:p>
            <a:r>
              <a:rPr lang="en-US" sz="2600" u="sng" dirty="0">
                <a:latin typeface="Arial"/>
                <a:ea typeface="+mn-lt"/>
                <a:cs typeface="+mn-lt"/>
              </a:rPr>
              <a:t>Ecological rehabilitation goal:</a:t>
            </a:r>
            <a:r>
              <a:rPr lang="en-US" sz="2600" dirty="0">
                <a:latin typeface="Arial"/>
                <a:ea typeface="+mn-lt"/>
                <a:cs typeface="+mn-lt"/>
              </a:rPr>
              <a:t> the production of biocrusts to rehabilitate degraded ecosystems</a:t>
            </a:r>
            <a:endParaRPr lang="en-US" sz="2600" dirty="0">
              <a:latin typeface="Arial"/>
              <a:cs typeface="Arial"/>
            </a:endParaRPr>
          </a:p>
          <a:p>
            <a:r>
              <a:rPr lang="en-US" sz="2600" dirty="0">
                <a:latin typeface="Arial"/>
                <a:ea typeface="+mn-lt"/>
                <a:cs typeface="+mn-lt"/>
              </a:rPr>
              <a:t>For most biocrust species, there is little to no literature on potential for cultivation</a:t>
            </a:r>
            <a:endParaRPr lang="en-US" sz="2600" dirty="0">
              <a:latin typeface="Arial"/>
            </a:endParaRPr>
          </a:p>
          <a:p>
            <a:pPr marL="0" indent="0">
              <a:buNone/>
            </a:pPr>
            <a:endParaRPr lang="en-US" dirty="0">
              <a:latin typeface="Gill Sans MT" panose="020B0502020104020203"/>
              <a:cs typeface="Arial"/>
            </a:endParaRPr>
          </a:p>
          <a:p>
            <a:pPr marL="0" indent="0">
              <a:buNone/>
            </a:pPr>
            <a:endParaRPr lang="en-US" dirty="0">
              <a:latin typeface="Gill Sans MT" panose="020B0502020104020203"/>
              <a:cs typeface="Arial"/>
            </a:endParaRPr>
          </a:p>
          <a:p>
            <a:pPr marL="0" indent="0">
              <a:buNone/>
            </a:pPr>
            <a:endParaRPr lang="en-US" dirty="0">
              <a:latin typeface="Gill Sans MT" panose="020B0502020104020203"/>
              <a:cs typeface="Arial"/>
            </a:endParaRPr>
          </a:p>
          <a:p>
            <a:pPr marL="0" indent="0">
              <a:buNone/>
            </a:pPr>
            <a:endParaRPr lang="en-US" dirty="0">
              <a:latin typeface="Gill Sans MT" panose="020B0502020104020203"/>
              <a:cs typeface="Arial"/>
            </a:endParaRPr>
          </a:p>
          <a:p>
            <a:pPr marL="0" indent="0">
              <a:buNone/>
            </a:pPr>
            <a:r>
              <a:rPr lang="en-US" dirty="0">
                <a:latin typeface="Arial"/>
                <a:cs typeface="Arial"/>
              </a:rPr>
              <a:t>(Bowker, M., </a:t>
            </a:r>
            <a:r>
              <a:rPr lang="en-US" dirty="0" err="1">
                <a:latin typeface="Arial"/>
                <a:cs typeface="Arial"/>
              </a:rPr>
              <a:t>Antoninka</a:t>
            </a:r>
            <a:r>
              <a:rPr lang="en-US" dirty="0">
                <a:latin typeface="Arial"/>
                <a:cs typeface="Arial"/>
              </a:rPr>
              <a:t>, A., Durham, R., 2017)</a:t>
            </a:r>
          </a:p>
          <a:p>
            <a:endParaRPr lang="en-US" b="1" dirty="0">
              <a:latin typeface="Arial"/>
              <a:cs typeface="Arial"/>
            </a:endParaRPr>
          </a:p>
          <a:p>
            <a:pPr marL="0" indent="0">
              <a:buNone/>
            </a:pPr>
            <a:endParaRPr lang="en-US" dirty="0"/>
          </a:p>
        </p:txBody>
      </p:sp>
      <p:sp>
        <p:nvSpPr>
          <p:cNvPr id="2" name="Title 1">
            <a:extLst>
              <a:ext uri="{FF2B5EF4-FFF2-40B4-BE49-F238E27FC236}">
                <a16:creationId xmlns:a16="http://schemas.microsoft.com/office/drawing/2014/main" id="{C7B3FC71-0B71-4477-A6BA-69050E59F929}"/>
              </a:ext>
            </a:extLst>
          </p:cNvPr>
          <p:cNvSpPr>
            <a:spLocks noGrp="1"/>
          </p:cNvSpPr>
          <p:nvPr>
            <p:ph type="title"/>
          </p:nvPr>
        </p:nvSpPr>
        <p:spPr>
          <a:xfrm>
            <a:off x="5511130" y="374561"/>
            <a:ext cx="6368902" cy="1028938"/>
          </a:xfrm>
        </p:spPr>
        <p:txBody>
          <a:bodyPr>
            <a:normAutofit/>
          </a:bodyPr>
          <a:lstStyle/>
          <a:p>
            <a:r>
              <a:rPr lang="en-US" sz="3200" dirty="0">
                <a:latin typeface="Arial"/>
                <a:cs typeface="Arial"/>
              </a:rPr>
              <a:t>Problem</a:t>
            </a:r>
          </a:p>
        </p:txBody>
      </p:sp>
      <p:pic>
        <p:nvPicPr>
          <p:cNvPr id="1026" name="Picture 2">
            <a:extLst>
              <a:ext uri="{FF2B5EF4-FFF2-40B4-BE49-F238E27FC236}">
                <a16:creationId xmlns:a16="http://schemas.microsoft.com/office/drawing/2014/main" id="{12DA8535-9881-4EA4-9996-BF8122FB3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14" r="40967" b="-1"/>
          <a:stretch/>
        </p:blipFill>
        <p:spPr bwMode="auto">
          <a:xfrm>
            <a:off x="202039" y="56599"/>
            <a:ext cx="5050445" cy="3237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5" descr="Icon&#10;&#10;Description automatically generated">
            <a:extLst>
              <a:ext uri="{FF2B5EF4-FFF2-40B4-BE49-F238E27FC236}">
                <a16:creationId xmlns:a16="http://schemas.microsoft.com/office/drawing/2014/main" id="{AC51779F-04AC-44CE-B978-8B3C6ACFD984}"/>
              </a:ext>
            </a:extLst>
          </p:cNvPr>
          <p:cNvPicPr>
            <a:picLocks noChangeAspect="1"/>
          </p:cNvPicPr>
          <p:nvPr/>
        </p:nvPicPr>
        <p:blipFill>
          <a:blip r:embed="rId3"/>
          <a:stretch>
            <a:fillRect/>
          </a:stretch>
        </p:blipFill>
        <p:spPr>
          <a:xfrm>
            <a:off x="11572612" y="6190866"/>
            <a:ext cx="614840" cy="636923"/>
          </a:xfrm>
          <a:prstGeom prst="rect">
            <a:avLst/>
          </a:prstGeom>
        </p:spPr>
      </p:pic>
      <p:pic>
        <p:nvPicPr>
          <p:cNvPr id="1028" name="Picture 4">
            <a:extLst>
              <a:ext uri="{FF2B5EF4-FFF2-40B4-BE49-F238E27FC236}">
                <a16:creationId xmlns:a16="http://schemas.microsoft.com/office/drawing/2014/main" id="{0C184A93-B63F-461E-92B3-C444DEFD6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38" y="3429000"/>
            <a:ext cx="5050445" cy="3237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65DFF1-830E-4406-8B85-6203A1F235FE}"/>
              </a:ext>
            </a:extLst>
          </p:cNvPr>
          <p:cNvSpPr txBox="1"/>
          <p:nvPr/>
        </p:nvSpPr>
        <p:spPr>
          <a:xfrm>
            <a:off x="672551" y="308460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latin typeface="Arial"/>
                <a:cs typeface="Arial"/>
              </a:rPr>
              <a:t>Photo Credit: KUOW</a:t>
            </a:r>
          </a:p>
        </p:txBody>
      </p:sp>
      <p:sp>
        <p:nvSpPr>
          <p:cNvPr id="8" name="TextBox 7">
            <a:extLst>
              <a:ext uri="{FF2B5EF4-FFF2-40B4-BE49-F238E27FC236}">
                <a16:creationId xmlns:a16="http://schemas.microsoft.com/office/drawing/2014/main" id="{EBFB45E1-C726-41B3-B76B-05E63566C338}"/>
              </a:ext>
            </a:extLst>
          </p:cNvPr>
          <p:cNvSpPr txBox="1"/>
          <p:nvPr/>
        </p:nvSpPr>
        <p:spPr>
          <a:xfrm>
            <a:off x="672551" y="342528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latin typeface="Arial"/>
                <a:cs typeface="Arial"/>
              </a:rPr>
              <a:t>Photo Credit: Hindustan</a:t>
            </a:r>
          </a:p>
        </p:txBody>
      </p:sp>
    </p:spTree>
    <p:extLst>
      <p:ext uri="{BB962C8B-B14F-4D97-AF65-F5344CB8AC3E}">
        <p14:creationId xmlns:p14="http://schemas.microsoft.com/office/powerpoint/2010/main" val="867614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30ED12-2AC6-4868-8EFB-FDA95F30B865}"/>
              </a:ext>
            </a:extLst>
          </p:cNvPr>
          <p:cNvSpPr>
            <a:spLocks noGrp="1"/>
          </p:cNvSpPr>
          <p:nvPr>
            <p:ph idx="1"/>
          </p:nvPr>
        </p:nvSpPr>
        <p:spPr>
          <a:xfrm>
            <a:off x="1004793" y="1602200"/>
            <a:ext cx="10503882" cy="3661576"/>
          </a:xfrm>
        </p:spPr>
        <p:txBody>
          <a:bodyPr vert="horz" lIns="91440" tIns="45720" rIns="91440" bIns="45720" rtlCol="0" anchor="t">
            <a:noAutofit/>
          </a:bodyPr>
          <a:lstStyle/>
          <a:p>
            <a:r>
              <a:rPr lang="en-US" sz="2800" b="1" u="sng" dirty="0">
                <a:latin typeface="Arial"/>
                <a:ea typeface="+mn-lt"/>
                <a:cs typeface="+mn-lt"/>
              </a:rPr>
              <a:t>Research Question: </a:t>
            </a:r>
            <a:r>
              <a:rPr lang="en-US" sz="2800" b="1" dirty="0">
                <a:latin typeface="Arial"/>
                <a:ea typeface="+mn-lt"/>
                <a:cs typeface="+mn-lt"/>
              </a:rPr>
              <a:t>How can we cultivate biocrusts in order to reintroduce them to degraded ecosystems?</a:t>
            </a:r>
          </a:p>
          <a:p>
            <a:pPr lvl="1"/>
            <a:r>
              <a:rPr lang="en-US" sz="2800" dirty="0">
                <a:latin typeface="Arial"/>
                <a:ea typeface="+mn-lt"/>
                <a:cs typeface="+mn-lt"/>
              </a:rPr>
              <a:t>Establishing a cultivation method using a fog chamber will create and optimize a way to grow biocrust materials to use for restoration purposes</a:t>
            </a:r>
          </a:p>
          <a:p>
            <a:pPr lvl="1"/>
            <a:r>
              <a:rPr lang="en-US" sz="2800" dirty="0">
                <a:latin typeface="Arial"/>
                <a:ea typeface="+mn-lt"/>
                <a:cs typeface="+mn-lt"/>
              </a:rPr>
              <a:t>Different species will have different growth/decay in the fog chamber because of their different water needs and physiology</a:t>
            </a:r>
            <a:endParaRPr lang="en-US" sz="2800" dirty="0">
              <a:latin typeface="Arial"/>
            </a:endParaRPr>
          </a:p>
        </p:txBody>
      </p:sp>
      <p:sp>
        <p:nvSpPr>
          <p:cNvPr id="5" name="Title 1">
            <a:extLst>
              <a:ext uri="{FF2B5EF4-FFF2-40B4-BE49-F238E27FC236}">
                <a16:creationId xmlns:a16="http://schemas.microsoft.com/office/drawing/2014/main" id="{2817502E-669B-479D-8D1F-0666F7DB1CAB}"/>
              </a:ext>
            </a:extLst>
          </p:cNvPr>
          <p:cNvSpPr>
            <a:spLocks noGrp="1"/>
          </p:cNvSpPr>
          <p:nvPr>
            <p:ph type="title"/>
          </p:nvPr>
        </p:nvSpPr>
        <p:spPr>
          <a:xfrm>
            <a:off x="2231136" y="252982"/>
            <a:ext cx="7729728" cy="949885"/>
          </a:xfrm>
        </p:spPr>
        <p:txBody>
          <a:bodyPr>
            <a:normAutofit/>
          </a:bodyPr>
          <a:lstStyle/>
          <a:p>
            <a:r>
              <a:rPr lang="en-US" sz="3200" dirty="0">
                <a:latin typeface="Arial"/>
                <a:cs typeface="Arial"/>
              </a:rPr>
              <a:t>Objective</a:t>
            </a:r>
          </a:p>
        </p:txBody>
      </p:sp>
      <p:pic>
        <p:nvPicPr>
          <p:cNvPr id="7" name="Picture 5" descr="Icon&#10;&#10;Description automatically generated">
            <a:extLst>
              <a:ext uri="{FF2B5EF4-FFF2-40B4-BE49-F238E27FC236}">
                <a16:creationId xmlns:a16="http://schemas.microsoft.com/office/drawing/2014/main" id="{16B9400D-92D8-4933-BC6C-2D593102C397}"/>
              </a:ext>
            </a:extLst>
          </p:cNvPr>
          <p:cNvPicPr>
            <a:picLocks noChangeAspect="1"/>
          </p:cNvPicPr>
          <p:nvPr/>
        </p:nvPicPr>
        <p:blipFill>
          <a:blip r:embed="rId2"/>
          <a:stretch>
            <a:fillRect/>
          </a:stretch>
        </p:blipFill>
        <p:spPr>
          <a:xfrm>
            <a:off x="11572612" y="6190866"/>
            <a:ext cx="614840" cy="636923"/>
          </a:xfrm>
          <a:prstGeom prst="rect">
            <a:avLst/>
          </a:prstGeom>
        </p:spPr>
      </p:pic>
    </p:spTree>
    <p:extLst>
      <p:ext uri="{BB962C8B-B14F-4D97-AF65-F5344CB8AC3E}">
        <p14:creationId xmlns:p14="http://schemas.microsoft.com/office/powerpoint/2010/main" val="308035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736B-5888-43A2-A191-D18D9AC693F4}"/>
              </a:ext>
            </a:extLst>
          </p:cNvPr>
          <p:cNvSpPr>
            <a:spLocks noGrp="1"/>
          </p:cNvSpPr>
          <p:nvPr>
            <p:ph type="title"/>
          </p:nvPr>
        </p:nvSpPr>
        <p:spPr>
          <a:xfrm>
            <a:off x="2231136" y="111707"/>
            <a:ext cx="7729728" cy="938689"/>
          </a:xfrm>
        </p:spPr>
        <p:txBody>
          <a:bodyPr>
            <a:normAutofit/>
          </a:bodyPr>
          <a:lstStyle/>
          <a:p>
            <a:r>
              <a:rPr lang="en-US" sz="3200" dirty="0">
                <a:latin typeface="Arial"/>
                <a:cs typeface="Arial"/>
              </a:rPr>
              <a:t>Methods and Activities</a:t>
            </a:r>
          </a:p>
        </p:txBody>
      </p:sp>
      <p:sp>
        <p:nvSpPr>
          <p:cNvPr id="3" name="Content Placeholder 2">
            <a:extLst>
              <a:ext uri="{FF2B5EF4-FFF2-40B4-BE49-F238E27FC236}">
                <a16:creationId xmlns:a16="http://schemas.microsoft.com/office/drawing/2014/main" id="{9959B4DD-207C-4BB2-B1D1-5F3D6ECE4E34}"/>
              </a:ext>
            </a:extLst>
          </p:cNvPr>
          <p:cNvSpPr>
            <a:spLocks noGrp="1"/>
          </p:cNvSpPr>
          <p:nvPr>
            <p:ph idx="1"/>
          </p:nvPr>
        </p:nvSpPr>
        <p:spPr>
          <a:xfrm>
            <a:off x="7350823" y="1226886"/>
            <a:ext cx="4693635" cy="5411794"/>
          </a:xfrm>
        </p:spPr>
        <p:txBody>
          <a:bodyPr vert="horz" lIns="91440" tIns="45720" rIns="91440" bIns="45720" rtlCol="0" anchor="t">
            <a:normAutofit/>
          </a:bodyPr>
          <a:lstStyle/>
          <a:p>
            <a:pPr marL="0" indent="0">
              <a:buNone/>
            </a:pPr>
            <a:endParaRPr lang="en-US" sz="2400" dirty="0">
              <a:latin typeface="Arial"/>
              <a:cs typeface="Arial"/>
            </a:endParaRPr>
          </a:p>
          <a:p>
            <a:r>
              <a:rPr lang="en-US" sz="2400" dirty="0">
                <a:latin typeface="Arial"/>
                <a:ea typeface="+mn-lt"/>
                <a:cs typeface="+mn-lt"/>
              </a:rPr>
              <a:t> </a:t>
            </a:r>
            <a:r>
              <a:rPr lang="en-US" sz="2400" u="sng" dirty="0">
                <a:latin typeface="Arial"/>
                <a:ea typeface="+mn-lt"/>
                <a:cs typeface="+mn-lt"/>
              </a:rPr>
              <a:t>4 species:</a:t>
            </a:r>
            <a:r>
              <a:rPr lang="en-US" sz="2400" dirty="0">
                <a:latin typeface="Arial"/>
                <a:ea typeface="+mn-lt"/>
                <a:cs typeface="+mn-lt"/>
              </a:rPr>
              <a:t> A)</a:t>
            </a:r>
            <a:r>
              <a:rPr lang="en-US" sz="2400" i="1" dirty="0" err="1">
                <a:latin typeface="Arial"/>
                <a:ea typeface="+mn-lt"/>
                <a:cs typeface="+mn-lt"/>
              </a:rPr>
              <a:t>Homalothecium</a:t>
            </a:r>
            <a:r>
              <a:rPr lang="en-US" sz="2400" dirty="0">
                <a:latin typeface="Arial"/>
                <a:ea typeface="+mn-lt"/>
                <a:cs typeface="+mn-lt"/>
              </a:rPr>
              <a:t> B)</a:t>
            </a:r>
            <a:r>
              <a:rPr lang="en-US" sz="2400" i="1" dirty="0" err="1">
                <a:latin typeface="Arial"/>
                <a:ea typeface="+mn-lt"/>
                <a:cs typeface="+mn-lt"/>
              </a:rPr>
              <a:t>Syntrichia</a:t>
            </a:r>
            <a:r>
              <a:rPr lang="en-US" sz="2400" dirty="0">
                <a:latin typeface="Arial"/>
                <a:ea typeface="+mn-lt"/>
                <a:cs typeface="+mn-lt"/>
              </a:rPr>
              <a:t> C)</a:t>
            </a:r>
            <a:r>
              <a:rPr lang="en-US" sz="2400" i="1" dirty="0" err="1">
                <a:latin typeface="Arial"/>
                <a:ea typeface="+mn-lt"/>
                <a:cs typeface="+mn-lt"/>
              </a:rPr>
              <a:t>Peltigera</a:t>
            </a:r>
            <a:r>
              <a:rPr lang="en-US" sz="2400" dirty="0">
                <a:latin typeface="Arial"/>
                <a:ea typeface="+mn-lt"/>
                <a:cs typeface="+mn-lt"/>
              </a:rPr>
              <a:t> D)</a:t>
            </a:r>
            <a:r>
              <a:rPr lang="en-US" sz="2400" i="1" dirty="0" err="1">
                <a:latin typeface="Arial"/>
                <a:ea typeface="+mn-lt"/>
                <a:cs typeface="+mn-lt"/>
              </a:rPr>
              <a:t>Cladonia</a:t>
            </a:r>
            <a:endParaRPr lang="en-US" sz="2400" i="1" dirty="0" err="1">
              <a:latin typeface="Arial"/>
              <a:cs typeface="Arial"/>
            </a:endParaRPr>
          </a:p>
          <a:p>
            <a:r>
              <a:rPr lang="en-US" sz="2400" u="sng" dirty="0">
                <a:latin typeface="Arial"/>
                <a:ea typeface="+mn-lt"/>
                <a:cs typeface="+mn-lt"/>
              </a:rPr>
              <a:t>2 sizes:</a:t>
            </a:r>
            <a:r>
              <a:rPr lang="en-US" sz="2400" dirty="0">
                <a:latin typeface="Arial"/>
                <a:ea typeface="+mn-lt"/>
                <a:cs typeface="+mn-lt"/>
              </a:rPr>
              <a:t> entire (2-3cm cores) and sieved</a:t>
            </a:r>
            <a:endParaRPr lang="en-US" sz="2400">
              <a:latin typeface="Arial"/>
              <a:cs typeface="Arial"/>
            </a:endParaRPr>
          </a:p>
          <a:p>
            <a:r>
              <a:rPr lang="en-US" sz="2400" dirty="0">
                <a:latin typeface="Arial"/>
                <a:ea typeface="+mn-lt"/>
                <a:cs typeface="+mn-lt"/>
              </a:rPr>
              <a:t>5 whole and 5 sieved for each </a:t>
            </a:r>
            <a:endParaRPr lang="en-US" sz="2400" dirty="0">
              <a:latin typeface="Arial"/>
              <a:ea typeface="+mn-lt"/>
              <a:cs typeface="Arial"/>
            </a:endParaRPr>
          </a:p>
          <a:p>
            <a:r>
              <a:rPr lang="en-US" sz="2400" dirty="0">
                <a:latin typeface="Arial"/>
                <a:ea typeface="+mn-lt"/>
                <a:cs typeface="+mn-lt"/>
              </a:rPr>
              <a:t>E)5 controls</a:t>
            </a:r>
            <a:endParaRPr lang="en-US" sz="2400" dirty="0">
              <a:latin typeface="Arial"/>
              <a:cs typeface="Arial"/>
            </a:endParaRPr>
          </a:p>
          <a:p>
            <a:r>
              <a:rPr lang="en-US" sz="2400" dirty="0">
                <a:latin typeface="Arial"/>
                <a:ea typeface="+mn-lt"/>
                <a:cs typeface="+mn-lt"/>
              </a:rPr>
              <a:t>Put on burlap </a:t>
            </a:r>
            <a:endParaRPr lang="en-US" sz="2400">
              <a:latin typeface="Arial"/>
            </a:endParaRPr>
          </a:p>
          <a:p>
            <a:endParaRPr lang="en-US" dirty="0"/>
          </a:p>
        </p:txBody>
      </p:sp>
      <p:pic>
        <p:nvPicPr>
          <p:cNvPr id="5" name="Picture 5" descr="Icon&#10;&#10;Description automatically generated">
            <a:extLst>
              <a:ext uri="{FF2B5EF4-FFF2-40B4-BE49-F238E27FC236}">
                <a16:creationId xmlns:a16="http://schemas.microsoft.com/office/drawing/2014/main" id="{29101935-DEE0-4390-BEA4-246CE058CF97}"/>
              </a:ext>
            </a:extLst>
          </p:cNvPr>
          <p:cNvPicPr>
            <a:picLocks noChangeAspect="1"/>
          </p:cNvPicPr>
          <p:nvPr/>
        </p:nvPicPr>
        <p:blipFill>
          <a:blip r:embed="rId2"/>
          <a:stretch>
            <a:fillRect/>
          </a:stretch>
        </p:blipFill>
        <p:spPr>
          <a:xfrm>
            <a:off x="11263177" y="5961043"/>
            <a:ext cx="776424" cy="798507"/>
          </a:xfrm>
          <a:prstGeom prst="rect">
            <a:avLst/>
          </a:prstGeom>
        </p:spPr>
      </p:pic>
      <p:pic>
        <p:nvPicPr>
          <p:cNvPr id="4" name="Picture 5" descr="A picture containing piece, accessory, case&#10;&#10;Description automatically generated">
            <a:extLst>
              <a:ext uri="{FF2B5EF4-FFF2-40B4-BE49-F238E27FC236}">
                <a16:creationId xmlns:a16="http://schemas.microsoft.com/office/drawing/2014/main" id="{394C6677-F529-41D9-BAAE-13585C1FB26C}"/>
              </a:ext>
            </a:extLst>
          </p:cNvPr>
          <p:cNvPicPr>
            <a:picLocks noChangeAspect="1"/>
          </p:cNvPicPr>
          <p:nvPr/>
        </p:nvPicPr>
        <p:blipFill rotWithShape="1">
          <a:blip r:embed="rId3"/>
          <a:srcRect l="6019" t="18722" r="6944" b="17422"/>
          <a:stretch/>
        </p:blipFill>
        <p:spPr>
          <a:xfrm rot="10800000">
            <a:off x="104776" y="1504950"/>
            <a:ext cx="1708287" cy="1671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a:extLst>
              <a:ext uri="{FF2B5EF4-FFF2-40B4-BE49-F238E27FC236}">
                <a16:creationId xmlns:a16="http://schemas.microsoft.com/office/drawing/2014/main" id="{3D7E59A7-D541-4623-AD4D-F31FEE3D6EF4}"/>
              </a:ext>
            </a:extLst>
          </p:cNvPr>
          <p:cNvPicPr>
            <a:picLocks noChangeAspect="1"/>
          </p:cNvPicPr>
          <p:nvPr/>
        </p:nvPicPr>
        <p:blipFill rotWithShape="1">
          <a:blip r:embed="rId4"/>
          <a:srcRect l="12554" t="19544" r="11255" b="20195"/>
          <a:stretch/>
        </p:blipFill>
        <p:spPr>
          <a:xfrm>
            <a:off x="1807369" y="1504950"/>
            <a:ext cx="1768591" cy="1668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a:extLst>
              <a:ext uri="{FF2B5EF4-FFF2-40B4-BE49-F238E27FC236}">
                <a16:creationId xmlns:a16="http://schemas.microsoft.com/office/drawing/2014/main" id="{3FD18679-1D32-4382-BFA2-1B08FE75AB01}"/>
              </a:ext>
            </a:extLst>
          </p:cNvPr>
          <p:cNvPicPr>
            <a:picLocks noChangeAspect="1"/>
          </p:cNvPicPr>
          <p:nvPr/>
        </p:nvPicPr>
        <p:blipFill rotWithShape="1">
          <a:blip r:embed="rId5"/>
          <a:srcRect l="8658" t="25081" r="7359" b="10749"/>
          <a:stretch/>
        </p:blipFill>
        <p:spPr>
          <a:xfrm>
            <a:off x="3831431" y="1516856"/>
            <a:ext cx="1768033" cy="1668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descr="A picture containing text&#10;&#10;Description automatically generated">
            <a:extLst>
              <a:ext uri="{FF2B5EF4-FFF2-40B4-BE49-F238E27FC236}">
                <a16:creationId xmlns:a16="http://schemas.microsoft.com/office/drawing/2014/main" id="{53C51221-13F6-4F11-96A5-5D6FEC6D04D1}"/>
              </a:ext>
            </a:extLst>
          </p:cNvPr>
          <p:cNvPicPr>
            <a:picLocks noChangeAspect="1"/>
          </p:cNvPicPr>
          <p:nvPr/>
        </p:nvPicPr>
        <p:blipFill rotWithShape="1">
          <a:blip r:embed="rId6"/>
          <a:srcRect l="9091" t="27361" r="7901" b="11401"/>
          <a:stretch/>
        </p:blipFill>
        <p:spPr>
          <a:xfrm>
            <a:off x="5593556" y="1516856"/>
            <a:ext cx="1765109" cy="1668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A picture containing accessory, bag, case&#10;&#10;Description automatically generated">
            <a:extLst>
              <a:ext uri="{FF2B5EF4-FFF2-40B4-BE49-F238E27FC236}">
                <a16:creationId xmlns:a16="http://schemas.microsoft.com/office/drawing/2014/main" id="{B5D704D4-BE12-42B4-9A69-7DE572D59383}"/>
              </a:ext>
            </a:extLst>
          </p:cNvPr>
          <p:cNvPicPr>
            <a:picLocks noChangeAspect="1"/>
          </p:cNvPicPr>
          <p:nvPr/>
        </p:nvPicPr>
        <p:blipFill rotWithShape="1">
          <a:blip r:embed="rId7"/>
          <a:srcRect l="9827" t="24988" r="10983" b="13537"/>
          <a:stretch/>
        </p:blipFill>
        <p:spPr>
          <a:xfrm>
            <a:off x="104775" y="3626907"/>
            <a:ext cx="1708847" cy="1677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a:extLst>
              <a:ext uri="{FF2B5EF4-FFF2-40B4-BE49-F238E27FC236}">
                <a16:creationId xmlns:a16="http://schemas.microsoft.com/office/drawing/2014/main" id="{65EC0DB5-60A4-4B16-9730-6D48B97844D5}"/>
              </a:ext>
            </a:extLst>
          </p:cNvPr>
          <p:cNvPicPr>
            <a:picLocks noChangeAspect="1"/>
          </p:cNvPicPr>
          <p:nvPr/>
        </p:nvPicPr>
        <p:blipFill rotWithShape="1">
          <a:blip r:embed="rId8"/>
          <a:srcRect l="4420" t="22594" r="5525" b="16104"/>
          <a:stretch/>
        </p:blipFill>
        <p:spPr>
          <a:xfrm>
            <a:off x="1807368" y="3624262"/>
            <a:ext cx="1767603" cy="1674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1" descr="A picture containing text&#10;&#10;Description automatically generated">
            <a:extLst>
              <a:ext uri="{FF2B5EF4-FFF2-40B4-BE49-F238E27FC236}">
                <a16:creationId xmlns:a16="http://schemas.microsoft.com/office/drawing/2014/main" id="{84BB6A40-7FD9-43E4-8A07-CE99C6C13305}"/>
              </a:ext>
            </a:extLst>
          </p:cNvPr>
          <p:cNvPicPr>
            <a:picLocks noChangeAspect="1"/>
          </p:cNvPicPr>
          <p:nvPr/>
        </p:nvPicPr>
        <p:blipFill rotWithShape="1">
          <a:blip r:embed="rId9"/>
          <a:srcRect t="24429" r="9028" b="8771"/>
          <a:stretch/>
        </p:blipFill>
        <p:spPr>
          <a:xfrm>
            <a:off x="3831431" y="3623393"/>
            <a:ext cx="1767535" cy="1675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picture containing indoor, black&#10;&#10;Description automatically generated">
            <a:extLst>
              <a:ext uri="{FF2B5EF4-FFF2-40B4-BE49-F238E27FC236}">
                <a16:creationId xmlns:a16="http://schemas.microsoft.com/office/drawing/2014/main" id="{711B6CDA-0B2E-4DD7-AF1B-BC9901225549}"/>
              </a:ext>
            </a:extLst>
          </p:cNvPr>
          <p:cNvPicPr>
            <a:picLocks noChangeAspect="1"/>
          </p:cNvPicPr>
          <p:nvPr/>
        </p:nvPicPr>
        <p:blipFill rotWithShape="1">
          <a:blip r:embed="rId10"/>
          <a:srcRect l="16162" t="23561" r="6926" b="14658"/>
          <a:stretch/>
        </p:blipFill>
        <p:spPr>
          <a:xfrm>
            <a:off x="5597524" y="3628229"/>
            <a:ext cx="1764571" cy="1676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3">
            <a:extLst>
              <a:ext uri="{FF2B5EF4-FFF2-40B4-BE49-F238E27FC236}">
                <a16:creationId xmlns:a16="http://schemas.microsoft.com/office/drawing/2014/main" id="{57A53CBB-B1EF-4E13-A87C-8D6E2389A0DC}"/>
              </a:ext>
            </a:extLst>
          </p:cNvPr>
          <p:cNvPicPr>
            <a:picLocks noChangeAspect="1"/>
          </p:cNvPicPr>
          <p:nvPr/>
        </p:nvPicPr>
        <p:blipFill rotWithShape="1">
          <a:blip r:embed="rId11"/>
          <a:srcRect l="8417" t="23803" r="9524" b="16121"/>
          <a:stretch/>
        </p:blipFill>
        <p:spPr>
          <a:xfrm>
            <a:off x="3050910" y="5458719"/>
            <a:ext cx="1524756" cy="1292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5461F385-A900-4CBC-92D0-3A28C73356D1}"/>
              </a:ext>
            </a:extLst>
          </p:cNvPr>
          <p:cNvSpPr txBox="1"/>
          <p:nvPr/>
        </p:nvSpPr>
        <p:spPr>
          <a:xfrm>
            <a:off x="211931" y="1128712"/>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t>A</a:t>
            </a:r>
          </a:p>
        </p:txBody>
      </p:sp>
      <p:sp>
        <p:nvSpPr>
          <p:cNvPr id="15" name="TextBox 14">
            <a:extLst>
              <a:ext uri="{FF2B5EF4-FFF2-40B4-BE49-F238E27FC236}">
                <a16:creationId xmlns:a16="http://schemas.microsoft.com/office/drawing/2014/main" id="{53946BF7-D9D6-4BC4-97A3-8AC978F5D2C0}"/>
              </a:ext>
            </a:extLst>
          </p:cNvPr>
          <p:cNvSpPr txBox="1"/>
          <p:nvPr/>
        </p:nvSpPr>
        <p:spPr>
          <a:xfrm>
            <a:off x="3902869" y="111680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t>B</a:t>
            </a:r>
          </a:p>
        </p:txBody>
      </p:sp>
      <p:sp>
        <p:nvSpPr>
          <p:cNvPr id="16" name="TextBox 15">
            <a:extLst>
              <a:ext uri="{FF2B5EF4-FFF2-40B4-BE49-F238E27FC236}">
                <a16:creationId xmlns:a16="http://schemas.microsoft.com/office/drawing/2014/main" id="{1DC111AB-A21B-4F57-AF70-CDEDB019F25F}"/>
              </a:ext>
            </a:extLst>
          </p:cNvPr>
          <p:cNvSpPr txBox="1"/>
          <p:nvPr/>
        </p:nvSpPr>
        <p:spPr>
          <a:xfrm>
            <a:off x="105842" y="320413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t>C</a:t>
            </a:r>
          </a:p>
        </p:txBody>
      </p:sp>
      <p:sp>
        <p:nvSpPr>
          <p:cNvPr id="17" name="TextBox 16">
            <a:extLst>
              <a:ext uri="{FF2B5EF4-FFF2-40B4-BE49-F238E27FC236}">
                <a16:creationId xmlns:a16="http://schemas.microsoft.com/office/drawing/2014/main" id="{D7EB5C97-050C-49A8-ADFE-2CA6C5547C33}"/>
              </a:ext>
            </a:extLst>
          </p:cNvPr>
          <p:cNvSpPr txBox="1"/>
          <p:nvPr/>
        </p:nvSpPr>
        <p:spPr>
          <a:xfrm>
            <a:off x="3902869" y="3236118"/>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t>D</a:t>
            </a:r>
          </a:p>
        </p:txBody>
      </p:sp>
      <p:sp>
        <p:nvSpPr>
          <p:cNvPr id="18" name="TextBox 17">
            <a:extLst>
              <a:ext uri="{FF2B5EF4-FFF2-40B4-BE49-F238E27FC236}">
                <a16:creationId xmlns:a16="http://schemas.microsoft.com/office/drawing/2014/main" id="{C2B32354-5936-4C63-9242-93EFA9255192}"/>
              </a:ext>
            </a:extLst>
          </p:cNvPr>
          <p:cNvSpPr txBox="1"/>
          <p:nvPr/>
        </p:nvSpPr>
        <p:spPr>
          <a:xfrm>
            <a:off x="2688431" y="535543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t>E</a:t>
            </a:r>
          </a:p>
        </p:txBody>
      </p:sp>
    </p:spTree>
    <p:extLst>
      <p:ext uri="{BB962C8B-B14F-4D97-AF65-F5344CB8AC3E}">
        <p14:creationId xmlns:p14="http://schemas.microsoft.com/office/powerpoint/2010/main" val="96913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Icon&#10;&#10;Description automatically generated">
            <a:extLst>
              <a:ext uri="{FF2B5EF4-FFF2-40B4-BE49-F238E27FC236}">
                <a16:creationId xmlns:a16="http://schemas.microsoft.com/office/drawing/2014/main" id="{6C0507B7-33BE-48D1-865C-B8B95B18C734}"/>
              </a:ext>
            </a:extLst>
          </p:cNvPr>
          <p:cNvPicPr>
            <a:picLocks noChangeAspect="1"/>
          </p:cNvPicPr>
          <p:nvPr/>
        </p:nvPicPr>
        <p:blipFill>
          <a:blip r:embed="rId2"/>
          <a:stretch>
            <a:fillRect/>
          </a:stretch>
        </p:blipFill>
        <p:spPr>
          <a:xfrm>
            <a:off x="11462446" y="6097520"/>
            <a:ext cx="639947" cy="662030"/>
          </a:xfrm>
          <a:prstGeom prst="rect">
            <a:avLst/>
          </a:prstGeom>
        </p:spPr>
      </p:pic>
      <p:pic>
        <p:nvPicPr>
          <p:cNvPr id="12" name="Picture 12" descr="A picture containing indoor, open, appliance, shelf&#10;&#10;Description automatically generated">
            <a:extLst>
              <a:ext uri="{FF2B5EF4-FFF2-40B4-BE49-F238E27FC236}">
                <a16:creationId xmlns:a16="http://schemas.microsoft.com/office/drawing/2014/main" id="{22E2C29C-13A8-4AC0-859A-85A1992ACE30}"/>
              </a:ext>
            </a:extLst>
          </p:cNvPr>
          <p:cNvPicPr>
            <a:picLocks noChangeAspect="1"/>
          </p:cNvPicPr>
          <p:nvPr/>
        </p:nvPicPr>
        <p:blipFill>
          <a:blip r:embed="rId3"/>
          <a:stretch>
            <a:fillRect/>
          </a:stretch>
        </p:blipFill>
        <p:spPr>
          <a:xfrm>
            <a:off x="8267700" y="1225053"/>
            <a:ext cx="3514725" cy="4356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281CA7FE-F9C8-4803-957F-186DE490DDD9}"/>
              </a:ext>
            </a:extLst>
          </p:cNvPr>
          <p:cNvSpPr txBox="1"/>
          <p:nvPr/>
        </p:nvSpPr>
        <p:spPr>
          <a:xfrm>
            <a:off x="4309279" y="355239"/>
            <a:ext cx="357343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dirty="0">
                <a:latin typeface="Arial"/>
                <a:cs typeface="Arial"/>
              </a:rPr>
              <a:t>The Fog Chamber</a:t>
            </a:r>
          </a:p>
        </p:txBody>
      </p:sp>
      <p:sp>
        <p:nvSpPr>
          <p:cNvPr id="9" name="TextBox 8">
            <a:extLst>
              <a:ext uri="{FF2B5EF4-FFF2-40B4-BE49-F238E27FC236}">
                <a16:creationId xmlns:a16="http://schemas.microsoft.com/office/drawing/2014/main" id="{0C349B90-F9F0-4137-8273-95ACB14412A8}"/>
              </a:ext>
            </a:extLst>
          </p:cNvPr>
          <p:cNvSpPr txBox="1"/>
          <p:nvPr/>
        </p:nvSpPr>
        <p:spPr>
          <a:xfrm>
            <a:off x="2595560" y="5966870"/>
            <a:ext cx="70008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a:cs typeface="Arial"/>
              </a:rPr>
              <a:t>Converts water to mist using ultrasonic vibrations</a:t>
            </a:r>
          </a:p>
        </p:txBody>
      </p:sp>
      <p:pic>
        <p:nvPicPr>
          <p:cNvPr id="23" name="Picture 22" descr="Diagram&#10;&#10;Description automatically generated">
            <a:extLst>
              <a:ext uri="{FF2B5EF4-FFF2-40B4-BE49-F238E27FC236}">
                <a16:creationId xmlns:a16="http://schemas.microsoft.com/office/drawing/2014/main" id="{614CFCFC-A55A-40D0-8E48-AC8E7EAF1D7C}"/>
              </a:ext>
            </a:extLst>
          </p:cNvPr>
          <p:cNvPicPr>
            <a:picLocks noChangeAspect="1"/>
          </p:cNvPicPr>
          <p:nvPr/>
        </p:nvPicPr>
        <p:blipFill>
          <a:blip r:embed="rId4"/>
          <a:stretch>
            <a:fillRect/>
          </a:stretch>
        </p:blipFill>
        <p:spPr>
          <a:xfrm>
            <a:off x="551191" y="1225053"/>
            <a:ext cx="7516178" cy="4356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00962F87-55DF-4E3A-B4C3-0A656EBD80BC}"/>
              </a:ext>
            </a:extLst>
          </p:cNvPr>
          <p:cNvSpPr txBox="1"/>
          <p:nvPr/>
        </p:nvSpPr>
        <p:spPr>
          <a:xfrm>
            <a:off x="409575" y="5632947"/>
            <a:ext cx="2344409" cy="584775"/>
          </a:xfrm>
          <a:prstGeom prst="rect">
            <a:avLst/>
          </a:prstGeom>
          <a:noFill/>
        </p:spPr>
        <p:txBody>
          <a:bodyPr wrap="square" rtlCol="0">
            <a:spAutoFit/>
          </a:bodyPr>
          <a:lstStyle/>
          <a:p>
            <a:r>
              <a:rPr lang="en-US" sz="1400" i="1" dirty="0">
                <a:latin typeface="Arial"/>
                <a:cs typeface="Arial"/>
              </a:rPr>
              <a:t>Photo Credit: Bowker Lab</a:t>
            </a:r>
          </a:p>
          <a:p>
            <a:endParaRPr lang="en-US" dirty="0"/>
          </a:p>
        </p:txBody>
      </p:sp>
    </p:spTree>
    <p:extLst>
      <p:ext uri="{BB962C8B-B14F-4D97-AF65-F5344CB8AC3E}">
        <p14:creationId xmlns:p14="http://schemas.microsoft.com/office/powerpoint/2010/main" val="345805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72A9-D38E-4C63-8599-D2D32A65AE08}"/>
              </a:ext>
            </a:extLst>
          </p:cNvPr>
          <p:cNvSpPr>
            <a:spLocks noGrp="1"/>
          </p:cNvSpPr>
          <p:nvPr>
            <p:ph type="title"/>
          </p:nvPr>
        </p:nvSpPr>
        <p:spPr>
          <a:xfrm>
            <a:off x="2231136" y="145826"/>
            <a:ext cx="7729728" cy="1188720"/>
          </a:xfrm>
        </p:spPr>
        <p:txBody>
          <a:bodyPr>
            <a:normAutofit/>
          </a:bodyPr>
          <a:lstStyle/>
          <a:p>
            <a:r>
              <a:rPr lang="en-US" sz="3200" dirty="0">
                <a:latin typeface="Arial"/>
                <a:cs typeface="Arial"/>
              </a:rPr>
              <a:t>Sampling Technique</a:t>
            </a:r>
          </a:p>
        </p:txBody>
      </p:sp>
      <p:pic>
        <p:nvPicPr>
          <p:cNvPr id="4" name="Picture 5" descr="A picture containing graphical user interface&#10;&#10;Description automatically generated">
            <a:extLst>
              <a:ext uri="{FF2B5EF4-FFF2-40B4-BE49-F238E27FC236}">
                <a16:creationId xmlns:a16="http://schemas.microsoft.com/office/drawing/2014/main" id="{A53E4CF8-9471-419B-AD93-08A9CF7C9EDB}"/>
              </a:ext>
            </a:extLst>
          </p:cNvPr>
          <p:cNvPicPr>
            <a:picLocks noGrp="1" noChangeAspect="1"/>
          </p:cNvPicPr>
          <p:nvPr>
            <p:ph idx="1"/>
          </p:nvPr>
        </p:nvPicPr>
        <p:blipFill>
          <a:blip r:embed="rId2"/>
          <a:stretch>
            <a:fillRect/>
          </a:stretch>
        </p:blipFill>
        <p:spPr>
          <a:xfrm>
            <a:off x="625891" y="1490069"/>
            <a:ext cx="4214425" cy="5126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Icon&#10;&#10;Description automatically generated">
            <a:extLst>
              <a:ext uri="{FF2B5EF4-FFF2-40B4-BE49-F238E27FC236}">
                <a16:creationId xmlns:a16="http://schemas.microsoft.com/office/drawing/2014/main" id="{7075423C-2A0A-43FE-87FE-663498CE57E6}"/>
              </a:ext>
            </a:extLst>
          </p:cNvPr>
          <p:cNvPicPr>
            <a:picLocks noChangeAspect="1"/>
          </p:cNvPicPr>
          <p:nvPr/>
        </p:nvPicPr>
        <p:blipFill>
          <a:blip r:embed="rId3"/>
          <a:stretch>
            <a:fillRect/>
          </a:stretch>
        </p:blipFill>
        <p:spPr>
          <a:xfrm>
            <a:off x="11320237" y="6030008"/>
            <a:ext cx="719364" cy="729542"/>
          </a:xfrm>
          <a:prstGeom prst="rect">
            <a:avLst/>
          </a:prstGeom>
        </p:spPr>
      </p:pic>
      <p:pic>
        <p:nvPicPr>
          <p:cNvPr id="6" name="Picture 6" descr="A picture containing indoor, green, blue, appliance&#10;&#10;Description automatically generated">
            <a:extLst>
              <a:ext uri="{FF2B5EF4-FFF2-40B4-BE49-F238E27FC236}">
                <a16:creationId xmlns:a16="http://schemas.microsoft.com/office/drawing/2014/main" id="{78641995-AAC2-4927-9D5E-754E0D45F400}"/>
              </a:ext>
            </a:extLst>
          </p:cNvPr>
          <p:cNvPicPr>
            <a:picLocks noChangeAspect="1"/>
          </p:cNvPicPr>
          <p:nvPr/>
        </p:nvPicPr>
        <p:blipFill rotWithShape="1">
          <a:blip r:embed="rId4"/>
          <a:srcRect t="12378" r="4762" b="11726"/>
          <a:stretch/>
        </p:blipFill>
        <p:spPr>
          <a:xfrm>
            <a:off x="5283993" y="1493044"/>
            <a:ext cx="2291104" cy="2430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E73D1A71-AEA3-4F50-9FD8-419061ABB512}"/>
              </a:ext>
            </a:extLst>
          </p:cNvPr>
          <p:cNvSpPr txBox="1"/>
          <p:nvPr/>
        </p:nvSpPr>
        <p:spPr>
          <a:xfrm>
            <a:off x="8018774" y="1370571"/>
            <a:ext cx="3823646" cy="5148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400" dirty="0">
                <a:latin typeface="Arial"/>
                <a:cs typeface="Arial"/>
              </a:rPr>
              <a:t>49-point intercept cover</a:t>
            </a:r>
            <a:endParaRPr lang="en-US" sz="2400" dirty="0"/>
          </a:p>
          <a:p>
            <a:pPr marL="285750" indent="-285750">
              <a:lnSpc>
                <a:spcPct val="150000"/>
              </a:lnSpc>
              <a:buFont typeface="Arial"/>
              <a:buChar char="•"/>
            </a:pPr>
            <a:r>
              <a:rPr lang="en-US" sz="2400" u="sng" dirty="0">
                <a:latin typeface="Arial"/>
                <a:cs typeface="Arial"/>
              </a:rPr>
              <a:t>6 Categories:</a:t>
            </a:r>
          </a:p>
          <a:p>
            <a:pPr marL="342900" indent="-342900">
              <a:lnSpc>
                <a:spcPct val="150000"/>
              </a:lnSpc>
              <a:buFont typeface="Arial" panose="020B0604020202020204" pitchFamily="34" charset="0"/>
              <a:buChar char="•"/>
            </a:pPr>
            <a:r>
              <a:rPr lang="en-US" dirty="0">
                <a:latin typeface="Arial"/>
                <a:cs typeface="Arial"/>
              </a:rPr>
              <a:t>Bare (burlap) </a:t>
            </a:r>
          </a:p>
          <a:p>
            <a:pPr marL="342900" indent="-342900">
              <a:lnSpc>
                <a:spcPct val="150000"/>
              </a:lnSpc>
              <a:buFont typeface="Arial" panose="020B0604020202020204" pitchFamily="34" charset="0"/>
              <a:buChar char="•"/>
            </a:pPr>
            <a:r>
              <a:rPr lang="en-US" dirty="0">
                <a:latin typeface="Arial"/>
                <a:cs typeface="Arial"/>
              </a:rPr>
              <a:t>Healthy Tissue </a:t>
            </a:r>
          </a:p>
          <a:p>
            <a:pPr marL="342900" indent="-342900">
              <a:lnSpc>
                <a:spcPct val="150000"/>
              </a:lnSpc>
              <a:buFont typeface="Arial" panose="020B0604020202020204" pitchFamily="34" charset="0"/>
              <a:buChar char="•"/>
            </a:pPr>
            <a:r>
              <a:rPr lang="en-US" dirty="0">
                <a:latin typeface="Arial"/>
                <a:cs typeface="Arial"/>
              </a:rPr>
              <a:t>Dead Tissue </a:t>
            </a:r>
          </a:p>
          <a:p>
            <a:pPr marL="342900" indent="-342900">
              <a:lnSpc>
                <a:spcPct val="150000"/>
              </a:lnSpc>
              <a:buFont typeface="Arial" panose="020B0604020202020204" pitchFamily="34" charset="0"/>
              <a:buChar char="•"/>
            </a:pPr>
            <a:r>
              <a:rPr lang="en-US" dirty="0">
                <a:latin typeface="Arial"/>
                <a:cs typeface="Arial"/>
              </a:rPr>
              <a:t>Litter </a:t>
            </a:r>
          </a:p>
          <a:p>
            <a:pPr marL="342900" indent="-342900">
              <a:lnSpc>
                <a:spcPct val="150000"/>
              </a:lnSpc>
              <a:buFont typeface="Arial" panose="020B0604020202020204" pitchFamily="34" charset="0"/>
              <a:buChar char="•"/>
            </a:pPr>
            <a:r>
              <a:rPr lang="en-US" dirty="0">
                <a:latin typeface="Arial"/>
                <a:cs typeface="Arial"/>
              </a:rPr>
              <a:t>Other </a:t>
            </a:r>
          </a:p>
          <a:p>
            <a:pPr marL="342900" indent="-342900">
              <a:lnSpc>
                <a:spcPct val="150000"/>
              </a:lnSpc>
              <a:buFont typeface="Arial" panose="020B0604020202020204" pitchFamily="34" charset="0"/>
              <a:buChar char="•"/>
            </a:pPr>
            <a:r>
              <a:rPr lang="en-US" dirty="0">
                <a:latin typeface="Arial"/>
                <a:cs typeface="Arial"/>
              </a:rPr>
              <a:t>Number of </a:t>
            </a:r>
            <a:r>
              <a:rPr lang="en-US" dirty="0" err="1">
                <a:latin typeface="Arial"/>
                <a:cs typeface="Arial"/>
              </a:rPr>
              <a:t>Germinants</a:t>
            </a:r>
            <a:endParaRPr lang="en-US" dirty="0">
              <a:latin typeface="Arial"/>
              <a:cs typeface="Arial"/>
            </a:endParaRPr>
          </a:p>
          <a:p>
            <a:pPr>
              <a:lnSpc>
                <a:spcPct val="150000"/>
              </a:lnSpc>
            </a:pPr>
            <a:endParaRPr lang="en-US" dirty="0">
              <a:latin typeface="Arial"/>
              <a:cs typeface="Arial"/>
            </a:endParaRPr>
          </a:p>
          <a:p>
            <a:pPr marL="342900" indent="-342900">
              <a:lnSpc>
                <a:spcPct val="150000"/>
              </a:lnSpc>
              <a:buFont typeface="Arial"/>
              <a:buChar char="•"/>
            </a:pPr>
            <a:r>
              <a:rPr lang="en-US" sz="2400" dirty="0">
                <a:latin typeface="Arial"/>
                <a:cs typeface="Arial"/>
              </a:rPr>
              <a:t>Put into a light box for pictures</a:t>
            </a:r>
          </a:p>
        </p:txBody>
      </p:sp>
      <p:pic>
        <p:nvPicPr>
          <p:cNvPr id="3" name="Picture 7" descr="A picture containing person&#10;&#10;Description automatically generated">
            <a:extLst>
              <a:ext uri="{FF2B5EF4-FFF2-40B4-BE49-F238E27FC236}">
                <a16:creationId xmlns:a16="http://schemas.microsoft.com/office/drawing/2014/main" id="{F842FDAE-FD72-4952-9507-62526B0AFB8C}"/>
              </a:ext>
            </a:extLst>
          </p:cNvPr>
          <p:cNvPicPr>
            <a:picLocks noChangeAspect="1"/>
          </p:cNvPicPr>
          <p:nvPr/>
        </p:nvPicPr>
        <p:blipFill rotWithShape="1">
          <a:blip r:embed="rId5"/>
          <a:srcRect t="7492" r="9524" b="3325"/>
          <a:stretch/>
        </p:blipFill>
        <p:spPr>
          <a:xfrm>
            <a:off x="5283994" y="4112417"/>
            <a:ext cx="2291445" cy="2440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9412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8" descr="A picture containing text&#10;&#10;Description automatically generated">
            <a:extLst>
              <a:ext uri="{FF2B5EF4-FFF2-40B4-BE49-F238E27FC236}">
                <a16:creationId xmlns:a16="http://schemas.microsoft.com/office/drawing/2014/main" id="{F0530705-D5B9-423E-B3BE-6F28C404FCFC}"/>
              </a:ext>
            </a:extLst>
          </p:cNvPr>
          <p:cNvPicPr>
            <a:picLocks noChangeAspect="1"/>
          </p:cNvPicPr>
          <p:nvPr/>
        </p:nvPicPr>
        <p:blipFill rotWithShape="1">
          <a:blip r:embed="rId2"/>
          <a:srcRect l="9091" t="27361" r="7901" b="11401"/>
          <a:stretch/>
        </p:blipFill>
        <p:spPr>
          <a:xfrm>
            <a:off x="3441914" y="1194653"/>
            <a:ext cx="2435216" cy="2306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2" descr="A picture containing text, outdoor object&#10;&#10;Description automatically generated">
            <a:extLst>
              <a:ext uri="{FF2B5EF4-FFF2-40B4-BE49-F238E27FC236}">
                <a16:creationId xmlns:a16="http://schemas.microsoft.com/office/drawing/2014/main" id="{CDE8F82E-AB8F-40BB-990E-D646B78FAEE2}"/>
              </a:ext>
            </a:extLst>
          </p:cNvPr>
          <p:cNvPicPr>
            <a:picLocks noChangeAspect="1"/>
          </p:cNvPicPr>
          <p:nvPr/>
        </p:nvPicPr>
        <p:blipFill rotWithShape="1">
          <a:blip r:embed="rId3"/>
          <a:srcRect l="14930" t="32609" r="17361" b="18258"/>
          <a:stretch/>
        </p:blipFill>
        <p:spPr>
          <a:xfrm>
            <a:off x="3546603" y="3846151"/>
            <a:ext cx="2332079" cy="2304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6" descr="A picture containing text, fabric, picture frame&#10;&#10;Description automatically generated">
            <a:extLst>
              <a:ext uri="{FF2B5EF4-FFF2-40B4-BE49-F238E27FC236}">
                <a16:creationId xmlns:a16="http://schemas.microsoft.com/office/drawing/2014/main" id="{28E18C82-54DA-4D97-8AD5-26A03F196A02}"/>
              </a:ext>
            </a:extLst>
          </p:cNvPr>
          <p:cNvPicPr>
            <a:picLocks noChangeAspect="1"/>
          </p:cNvPicPr>
          <p:nvPr/>
        </p:nvPicPr>
        <p:blipFill rotWithShape="1">
          <a:blip r:embed="rId4"/>
          <a:srcRect l="12554" t="19544" r="11255" b="20195"/>
          <a:stretch/>
        </p:blipFill>
        <p:spPr>
          <a:xfrm>
            <a:off x="9347207" y="1301483"/>
            <a:ext cx="2275991" cy="2286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9" descr="A picture containing text, picture frame&#10;&#10;Description automatically generated">
            <a:extLst>
              <a:ext uri="{FF2B5EF4-FFF2-40B4-BE49-F238E27FC236}">
                <a16:creationId xmlns:a16="http://schemas.microsoft.com/office/drawing/2014/main" id="{F737F962-2E8B-44AA-BDBF-D875CD5E3790}"/>
              </a:ext>
            </a:extLst>
          </p:cNvPr>
          <p:cNvPicPr>
            <a:picLocks noChangeAspect="1"/>
          </p:cNvPicPr>
          <p:nvPr/>
        </p:nvPicPr>
        <p:blipFill rotWithShape="1">
          <a:blip r:embed="rId5"/>
          <a:srcRect l="12472" t="33230" r="16202" b="12422"/>
          <a:stretch/>
        </p:blipFill>
        <p:spPr>
          <a:xfrm>
            <a:off x="9410785" y="3852081"/>
            <a:ext cx="2275062" cy="2317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5" name="Straight Connector 14">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5" descr="Icon&#10;&#10;Description automatically generated">
            <a:extLst>
              <a:ext uri="{FF2B5EF4-FFF2-40B4-BE49-F238E27FC236}">
                <a16:creationId xmlns:a16="http://schemas.microsoft.com/office/drawing/2014/main" id="{C360AA15-A405-4EF5-A2F6-428354794214}"/>
              </a:ext>
            </a:extLst>
          </p:cNvPr>
          <p:cNvPicPr>
            <a:picLocks noChangeAspect="1"/>
          </p:cNvPicPr>
          <p:nvPr/>
        </p:nvPicPr>
        <p:blipFill>
          <a:blip r:embed="rId6"/>
          <a:stretch>
            <a:fillRect/>
          </a:stretch>
        </p:blipFill>
        <p:spPr>
          <a:xfrm>
            <a:off x="11544045" y="6289003"/>
            <a:ext cx="590806" cy="578770"/>
          </a:xfrm>
          <a:prstGeom prst="rect">
            <a:avLst/>
          </a:prstGeom>
        </p:spPr>
      </p:pic>
      <p:sp>
        <p:nvSpPr>
          <p:cNvPr id="4" name="Title 1">
            <a:extLst>
              <a:ext uri="{FF2B5EF4-FFF2-40B4-BE49-F238E27FC236}">
                <a16:creationId xmlns:a16="http://schemas.microsoft.com/office/drawing/2014/main" id="{83016F90-7D92-41BB-BDEC-56FEA9FEB436}"/>
              </a:ext>
            </a:extLst>
          </p:cNvPr>
          <p:cNvSpPr>
            <a:spLocks noGrp="1"/>
          </p:cNvSpPr>
          <p:nvPr>
            <p:ph type="title"/>
          </p:nvPr>
        </p:nvSpPr>
        <p:spPr>
          <a:xfrm>
            <a:off x="2231136" y="181545"/>
            <a:ext cx="7729728" cy="828157"/>
          </a:xfrm>
        </p:spPr>
        <p:txBody>
          <a:bodyPr>
            <a:normAutofit fontScale="90000"/>
          </a:bodyPr>
          <a:lstStyle/>
          <a:p>
            <a:r>
              <a:rPr lang="en-US" sz="3600" dirty="0">
                <a:latin typeface="Arial"/>
                <a:cs typeface="Arial"/>
              </a:rPr>
              <a:t>Results</a:t>
            </a:r>
          </a:p>
        </p:txBody>
      </p:sp>
      <p:pic>
        <p:nvPicPr>
          <p:cNvPr id="5" name="Picture 5" descr="A picture containing piece, accessory, case&#10;&#10;Description automatically generated">
            <a:extLst>
              <a:ext uri="{FF2B5EF4-FFF2-40B4-BE49-F238E27FC236}">
                <a16:creationId xmlns:a16="http://schemas.microsoft.com/office/drawing/2014/main" id="{0F3B9B32-D1C1-4031-BF75-532E1DF48D55}"/>
              </a:ext>
            </a:extLst>
          </p:cNvPr>
          <p:cNvPicPr>
            <a:picLocks noChangeAspect="1"/>
          </p:cNvPicPr>
          <p:nvPr/>
        </p:nvPicPr>
        <p:blipFill rotWithShape="1">
          <a:blip r:embed="rId7"/>
          <a:srcRect l="6019" t="18722" r="6944" b="17422"/>
          <a:stretch/>
        </p:blipFill>
        <p:spPr>
          <a:xfrm rot="10800000">
            <a:off x="6339743" y="1297746"/>
            <a:ext cx="2339317" cy="2290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descr="A picture containing text, different, several&#10;&#10;Description automatically generated">
            <a:extLst>
              <a:ext uri="{FF2B5EF4-FFF2-40B4-BE49-F238E27FC236}">
                <a16:creationId xmlns:a16="http://schemas.microsoft.com/office/drawing/2014/main" id="{EFFDC0D9-81C7-4703-BEB5-C523E2D59BF0}"/>
              </a:ext>
            </a:extLst>
          </p:cNvPr>
          <p:cNvPicPr>
            <a:picLocks noChangeAspect="1"/>
          </p:cNvPicPr>
          <p:nvPr/>
        </p:nvPicPr>
        <p:blipFill rotWithShape="1">
          <a:blip r:embed="rId8"/>
          <a:srcRect l="8658" t="25081" r="7359" b="10749"/>
          <a:stretch/>
        </p:blipFill>
        <p:spPr>
          <a:xfrm>
            <a:off x="521494" y="1195388"/>
            <a:ext cx="2351438" cy="2287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5" descr="A picture containing picture frame&#10;&#10;Description automatically generated">
            <a:extLst>
              <a:ext uri="{FF2B5EF4-FFF2-40B4-BE49-F238E27FC236}">
                <a16:creationId xmlns:a16="http://schemas.microsoft.com/office/drawing/2014/main" id="{384D5762-70D1-49C7-B142-32826407C341}"/>
              </a:ext>
            </a:extLst>
          </p:cNvPr>
          <p:cNvPicPr>
            <a:picLocks noChangeAspect="1"/>
          </p:cNvPicPr>
          <p:nvPr/>
        </p:nvPicPr>
        <p:blipFill rotWithShape="1">
          <a:blip r:embed="rId9"/>
          <a:srcRect l="19480" t="20411" r="16017" b="29967"/>
          <a:stretch/>
        </p:blipFill>
        <p:spPr>
          <a:xfrm>
            <a:off x="569119" y="3846475"/>
            <a:ext cx="2269488" cy="2315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6" descr="A picture containing text, picture frame&#10;&#10;Description automatically generated">
            <a:extLst>
              <a:ext uri="{FF2B5EF4-FFF2-40B4-BE49-F238E27FC236}">
                <a16:creationId xmlns:a16="http://schemas.microsoft.com/office/drawing/2014/main" id="{2C436FAB-EC88-4451-B90F-EB0C4E0245E3}"/>
              </a:ext>
            </a:extLst>
          </p:cNvPr>
          <p:cNvPicPr>
            <a:picLocks noChangeAspect="1"/>
          </p:cNvPicPr>
          <p:nvPr/>
        </p:nvPicPr>
        <p:blipFill rotWithShape="1">
          <a:blip r:embed="rId10"/>
          <a:srcRect l="9091" t="30111" r="15440" b="14332"/>
          <a:stretch/>
        </p:blipFill>
        <p:spPr>
          <a:xfrm>
            <a:off x="6351113" y="3843841"/>
            <a:ext cx="2332204" cy="2305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Arrow: Down 1">
            <a:extLst>
              <a:ext uri="{FF2B5EF4-FFF2-40B4-BE49-F238E27FC236}">
                <a16:creationId xmlns:a16="http://schemas.microsoft.com/office/drawing/2014/main" id="{908FBB24-10CA-4195-B270-E43CD99BBF30}"/>
              </a:ext>
            </a:extLst>
          </p:cNvPr>
          <p:cNvSpPr/>
          <p:nvPr/>
        </p:nvSpPr>
        <p:spPr>
          <a:xfrm>
            <a:off x="4466161" y="3110392"/>
            <a:ext cx="489044" cy="9780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01B854F9-36C1-406A-A526-4AAA92D2569E}"/>
              </a:ext>
            </a:extLst>
          </p:cNvPr>
          <p:cNvSpPr/>
          <p:nvPr/>
        </p:nvSpPr>
        <p:spPr>
          <a:xfrm>
            <a:off x="1452279" y="3110391"/>
            <a:ext cx="489044" cy="9780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074328E9-A882-468C-B070-AB518ED8A738}"/>
              </a:ext>
            </a:extLst>
          </p:cNvPr>
          <p:cNvSpPr/>
          <p:nvPr/>
        </p:nvSpPr>
        <p:spPr>
          <a:xfrm>
            <a:off x="7298071" y="3110392"/>
            <a:ext cx="489044" cy="9780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AAA4ADA1-C2E2-448B-B5C8-50945C6FDABB}"/>
              </a:ext>
            </a:extLst>
          </p:cNvPr>
          <p:cNvSpPr/>
          <p:nvPr/>
        </p:nvSpPr>
        <p:spPr>
          <a:xfrm>
            <a:off x="10300578" y="3110392"/>
            <a:ext cx="489044" cy="97808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9C7AEA0-7EFB-4221-97CC-D4B09556176B}"/>
              </a:ext>
            </a:extLst>
          </p:cNvPr>
          <p:cNvSpPr txBox="1"/>
          <p:nvPr/>
        </p:nvSpPr>
        <p:spPr>
          <a:xfrm>
            <a:off x="1835624" y="623702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dirty="0" err="1">
                <a:latin typeface="Arial"/>
                <a:cs typeface="Arial"/>
              </a:rPr>
              <a:t>Syntrichia</a:t>
            </a:r>
            <a:endParaRPr lang="en-US" sz="2800" i="1" dirty="0" err="1"/>
          </a:p>
        </p:txBody>
      </p:sp>
      <p:sp>
        <p:nvSpPr>
          <p:cNvPr id="12" name="TextBox 11">
            <a:extLst>
              <a:ext uri="{FF2B5EF4-FFF2-40B4-BE49-F238E27FC236}">
                <a16:creationId xmlns:a16="http://schemas.microsoft.com/office/drawing/2014/main" id="{B6D81AA2-D42F-4CCF-93D5-5B9F6BA842AA}"/>
              </a:ext>
            </a:extLst>
          </p:cNvPr>
          <p:cNvSpPr txBox="1"/>
          <p:nvPr/>
        </p:nvSpPr>
        <p:spPr>
          <a:xfrm>
            <a:off x="7699186" y="623205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dirty="0" err="1">
                <a:latin typeface="Arial"/>
                <a:cs typeface="Arial"/>
              </a:rPr>
              <a:t>Homolathecium</a:t>
            </a:r>
            <a:endParaRPr lang="en-US" i="1" dirty="0" err="1"/>
          </a:p>
        </p:txBody>
      </p:sp>
      <p:sp>
        <p:nvSpPr>
          <p:cNvPr id="22" name="TextBox 21">
            <a:extLst>
              <a:ext uri="{FF2B5EF4-FFF2-40B4-BE49-F238E27FC236}">
                <a16:creationId xmlns:a16="http://schemas.microsoft.com/office/drawing/2014/main" id="{1DB05774-785F-4BBF-B4B2-02D72DDE7CA1}"/>
              </a:ext>
            </a:extLst>
          </p:cNvPr>
          <p:cNvSpPr txBox="1"/>
          <p:nvPr/>
        </p:nvSpPr>
        <p:spPr>
          <a:xfrm>
            <a:off x="4549" y="73242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latin typeface="Arial"/>
                <a:cs typeface="Arial"/>
              </a:rPr>
              <a:t>Week 1</a:t>
            </a:r>
            <a:endParaRPr lang="en-US" sz="2000" b="1" u="sng" dirty="0"/>
          </a:p>
        </p:txBody>
      </p:sp>
      <p:sp>
        <p:nvSpPr>
          <p:cNvPr id="24" name="TextBox 23">
            <a:extLst>
              <a:ext uri="{FF2B5EF4-FFF2-40B4-BE49-F238E27FC236}">
                <a16:creationId xmlns:a16="http://schemas.microsoft.com/office/drawing/2014/main" id="{E485C5C5-EFBC-4D5E-97FF-A7B87FBDD1B5}"/>
              </a:ext>
            </a:extLst>
          </p:cNvPr>
          <p:cNvSpPr txBox="1"/>
          <p:nvPr/>
        </p:nvSpPr>
        <p:spPr>
          <a:xfrm>
            <a:off x="-426" y="344563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latin typeface="Arial"/>
                <a:cs typeface="Arial"/>
              </a:rPr>
              <a:t>Week 11</a:t>
            </a:r>
            <a:endParaRPr lang="en-US" sz="2000" b="1" u="sng" dirty="0"/>
          </a:p>
        </p:txBody>
      </p:sp>
      <p:cxnSp>
        <p:nvCxnSpPr>
          <p:cNvPr id="33" name="Straight Arrow Connector 32">
            <a:extLst>
              <a:ext uri="{FF2B5EF4-FFF2-40B4-BE49-F238E27FC236}">
                <a16:creationId xmlns:a16="http://schemas.microsoft.com/office/drawing/2014/main" id="{C0C84511-63E3-49A1-B0AF-583139F0282F}"/>
              </a:ext>
            </a:extLst>
          </p:cNvPr>
          <p:cNvCxnSpPr/>
          <p:nvPr/>
        </p:nvCxnSpPr>
        <p:spPr>
          <a:xfrm>
            <a:off x="6077376" y="1010645"/>
            <a:ext cx="0" cy="5743431"/>
          </a:xfrm>
          <a:prstGeom prst="straightConnector1">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1DDDDB11-9E58-41A1-9AAB-225C2F335A27}"/>
              </a:ext>
            </a:extLst>
          </p:cNvPr>
          <p:cNvSpPr/>
          <p:nvPr/>
        </p:nvSpPr>
        <p:spPr>
          <a:xfrm>
            <a:off x="784132" y="2801039"/>
            <a:ext cx="390587" cy="309352"/>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3A97B4E-E803-48EB-8ACF-9DD02638BCFD}"/>
              </a:ext>
            </a:extLst>
          </p:cNvPr>
          <p:cNvSpPr/>
          <p:nvPr/>
        </p:nvSpPr>
        <p:spPr>
          <a:xfrm>
            <a:off x="704851" y="5514975"/>
            <a:ext cx="410802" cy="40005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155DDC1-B3C8-45CB-B99B-352D65EEFBFE}"/>
              </a:ext>
            </a:extLst>
          </p:cNvPr>
          <p:cNvSpPr/>
          <p:nvPr/>
        </p:nvSpPr>
        <p:spPr>
          <a:xfrm>
            <a:off x="3758002" y="2809875"/>
            <a:ext cx="374619" cy="300516"/>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2668302-A163-49EE-AE03-C05556E05BD0}"/>
              </a:ext>
            </a:extLst>
          </p:cNvPr>
          <p:cNvSpPr/>
          <p:nvPr/>
        </p:nvSpPr>
        <p:spPr>
          <a:xfrm>
            <a:off x="3686175" y="5581650"/>
            <a:ext cx="446445" cy="43815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28E598-AFEE-4D67-8ADC-C1A9A4C73BCE}"/>
              </a:ext>
            </a:extLst>
          </p:cNvPr>
          <p:cNvSpPr/>
          <p:nvPr/>
        </p:nvSpPr>
        <p:spPr>
          <a:xfrm>
            <a:off x="6766923" y="2809875"/>
            <a:ext cx="382775" cy="446356"/>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A6D1A09-F7B0-4AC3-A7B5-91A507AA2B03}"/>
              </a:ext>
            </a:extLst>
          </p:cNvPr>
          <p:cNvSpPr/>
          <p:nvPr/>
        </p:nvSpPr>
        <p:spPr>
          <a:xfrm>
            <a:off x="6523775" y="5438774"/>
            <a:ext cx="391375" cy="390525"/>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92479CB-A92E-40F2-9483-980055F84131}"/>
              </a:ext>
            </a:extLst>
          </p:cNvPr>
          <p:cNvSpPr/>
          <p:nvPr/>
        </p:nvSpPr>
        <p:spPr>
          <a:xfrm>
            <a:off x="9667875" y="5438774"/>
            <a:ext cx="323850" cy="40005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421CF8B-A138-4CA8-B15E-5476654FCC93}"/>
              </a:ext>
            </a:extLst>
          </p:cNvPr>
          <p:cNvSpPr/>
          <p:nvPr/>
        </p:nvSpPr>
        <p:spPr>
          <a:xfrm>
            <a:off x="9591885" y="2882795"/>
            <a:ext cx="368979" cy="373436"/>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63169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TF00001246</Template>
  <TotalTime>646</TotalTime>
  <Words>601</Words>
  <Application>Microsoft Office PowerPoint</Application>
  <PresentationFormat>Widescreen</PresentationFormat>
  <Paragraphs>113</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Gill Sans MT</vt:lpstr>
      <vt:lpstr>Parcel</vt:lpstr>
      <vt:lpstr>Multi-Species Fog Cultivation and Trait Measurements Of Biocrust to use for and inform restoration Recipes   Brianne Cooke</vt:lpstr>
      <vt:lpstr>Background</vt:lpstr>
      <vt:lpstr>PowerPoint Presentation</vt:lpstr>
      <vt:lpstr>Problem</vt:lpstr>
      <vt:lpstr>Objective</vt:lpstr>
      <vt:lpstr>Methods and Activities</vt:lpstr>
      <vt:lpstr>PowerPoint Presentation</vt:lpstr>
      <vt:lpstr>Sampling Technique</vt:lpstr>
      <vt:lpstr>Results</vt:lpstr>
      <vt:lpstr>PowerPoint Presentation</vt:lpstr>
      <vt:lpstr>PowerPoint Presentation</vt:lpstr>
      <vt:lpstr>Interpretation </vt:lpstr>
      <vt:lpstr>Trait Measurements </vt:lpstr>
      <vt:lpstr>Trait Measurements </vt:lpstr>
      <vt:lpstr>Significance</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Brianne Cooke</cp:lastModifiedBy>
  <cp:revision>1967</cp:revision>
  <dcterms:created xsi:type="dcterms:W3CDTF">2022-01-29T06:11:33Z</dcterms:created>
  <dcterms:modified xsi:type="dcterms:W3CDTF">2022-04-09T00:33:52Z</dcterms:modified>
</cp:coreProperties>
</file>